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500" r:id="rId3"/>
    <p:sldId id="523" r:id="rId4"/>
    <p:sldId id="573" r:id="rId5"/>
    <p:sldId id="547" r:id="rId6"/>
    <p:sldId id="387" r:id="rId7"/>
    <p:sldId id="461" r:id="rId8"/>
    <p:sldId id="501" r:id="rId9"/>
    <p:sldId id="469" r:id="rId10"/>
    <p:sldId id="548" r:id="rId11"/>
    <p:sldId id="557" r:id="rId12"/>
    <p:sldId id="563" r:id="rId13"/>
    <p:sldId id="550" r:id="rId14"/>
    <p:sldId id="549" r:id="rId15"/>
    <p:sldId id="553" r:id="rId16"/>
    <p:sldId id="554" r:id="rId17"/>
    <p:sldId id="556" r:id="rId18"/>
    <p:sldId id="558" r:id="rId19"/>
    <p:sldId id="559" r:id="rId20"/>
    <p:sldId id="564" r:id="rId21"/>
    <p:sldId id="574" r:id="rId22"/>
    <p:sldId id="565" r:id="rId23"/>
    <p:sldId id="560" r:id="rId24"/>
    <p:sldId id="481" r:id="rId25"/>
    <p:sldId id="566" r:id="rId26"/>
    <p:sldId id="527" r:id="rId27"/>
    <p:sldId id="567" r:id="rId28"/>
    <p:sldId id="575" r:id="rId29"/>
    <p:sldId id="526" r:id="rId30"/>
    <p:sldId id="555" r:id="rId31"/>
    <p:sldId id="544" r:id="rId32"/>
    <p:sldId id="551" r:id="rId33"/>
    <p:sldId id="552" r:id="rId34"/>
    <p:sldId id="531" r:id="rId35"/>
    <p:sldId id="478" r:id="rId36"/>
    <p:sldId id="525" r:id="rId37"/>
    <p:sldId id="568" r:id="rId38"/>
    <p:sldId id="569" r:id="rId39"/>
    <p:sldId id="528" r:id="rId40"/>
    <p:sldId id="530" r:id="rId41"/>
    <p:sldId id="529" r:id="rId42"/>
    <p:sldId id="561" r:id="rId43"/>
    <p:sldId id="545" r:id="rId44"/>
    <p:sldId id="546" r:id="rId45"/>
    <p:sldId id="562" r:id="rId46"/>
    <p:sldId id="536" r:id="rId47"/>
    <p:sldId id="480" r:id="rId48"/>
    <p:sldId id="511" r:id="rId49"/>
    <p:sldId id="504" r:id="rId50"/>
    <p:sldId id="578" r:id="rId51"/>
    <p:sldId id="577" r:id="rId52"/>
    <p:sldId id="579" r:id="rId53"/>
    <p:sldId id="477" r:id="rId54"/>
    <p:sldId id="390" r:id="rId55"/>
    <p:sldId id="391" r:id="rId56"/>
    <p:sldId id="540" r:id="rId57"/>
    <p:sldId id="576" r:id="rId58"/>
    <p:sldId id="485" r:id="rId59"/>
    <p:sldId id="541" r:id="rId60"/>
    <p:sldId id="486" r:id="rId61"/>
    <p:sldId id="542" r:id="rId62"/>
    <p:sldId id="543" r:id="rId63"/>
    <p:sldId id="538" r:id="rId64"/>
    <p:sldId id="570" r:id="rId65"/>
    <p:sldId id="572" r:id="rId66"/>
    <p:sldId id="5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67" dt="2025-11-11T21:01:09.8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varScale="1">
        <p:scale>
          <a:sx n="95" d="100"/>
          <a:sy n="95" d="100"/>
        </p:scale>
        <p:origin x="82"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undo custSel addSld modSld sldOrd">
      <pc:chgData name="Weifeng Xu" userId="e7aed605-a3dd-4d5a-a692-a87037af107b" providerId="ADAL" clId="{F99F8FFF-BA20-43EA-924B-4DF5D2A785F3}" dt="2025-11-11T21:01:36.662" v="431" actId="313"/>
      <pc:docMkLst>
        <pc:docMk/>
      </pc:docMkLst>
      <pc:sldChg chg="delSp modSp mod">
        <pc:chgData name="Weifeng Xu" userId="e7aed605-a3dd-4d5a-a692-a87037af107b" providerId="ADAL" clId="{F99F8FFF-BA20-43EA-924B-4DF5D2A785F3}" dt="2025-11-11T15:17:01.239" v="260" actId="6549"/>
        <pc:sldMkLst>
          <pc:docMk/>
          <pc:sldMk cId="2982391088" sldId="547"/>
        </pc:sldMkLst>
        <pc:spChg chg="mod">
          <ac:chgData name="Weifeng Xu" userId="e7aed605-a3dd-4d5a-a692-a87037af107b" providerId="ADAL" clId="{F99F8FFF-BA20-43EA-924B-4DF5D2A785F3}" dt="2025-11-11T15:14:40.186" v="149" actId="20577"/>
          <ac:spMkLst>
            <pc:docMk/>
            <pc:sldMk cId="2982391088" sldId="547"/>
            <ac:spMk id="4" creationId="{B1A348CE-F902-858F-1115-FEA91C011959}"/>
          </ac:spMkLst>
        </pc:spChg>
        <pc:spChg chg="mod">
          <ac:chgData name="Weifeng Xu" userId="e7aed605-a3dd-4d5a-a692-a87037af107b" providerId="ADAL" clId="{F99F8FFF-BA20-43EA-924B-4DF5D2A785F3}" dt="2025-11-11T15:17:01.239" v="260" actId="6549"/>
          <ac:spMkLst>
            <pc:docMk/>
            <pc:sldMk cId="2982391088" sldId="547"/>
            <ac:spMk id="5" creationId="{567409DB-2A6A-4075-281A-E5EC4037B977}"/>
          </ac:spMkLst>
        </pc:spChg>
        <pc:spChg chg="del">
          <ac:chgData name="Weifeng Xu" userId="e7aed605-a3dd-4d5a-a692-a87037af107b" providerId="ADAL" clId="{F99F8FFF-BA20-43EA-924B-4DF5D2A785F3}" dt="2025-11-11T15:14:51.196" v="154" actId="478"/>
          <ac:spMkLst>
            <pc:docMk/>
            <pc:sldMk cId="2982391088" sldId="547"/>
            <ac:spMk id="6" creationId="{FE1320F8-E586-D2FF-FA02-F5EBC478D7B6}"/>
          </ac:spMkLst>
        </pc:spChg>
      </pc:sldChg>
      <pc:sldChg chg="modSp mod">
        <pc:chgData name="Weifeng Xu" userId="e7aed605-a3dd-4d5a-a692-a87037af107b" providerId="ADAL" clId="{F99F8FFF-BA20-43EA-924B-4DF5D2A785F3}" dt="2025-11-11T15:17:59.554" v="287" actId="20577"/>
        <pc:sldMkLst>
          <pc:docMk/>
          <pc:sldMk cId="986056392" sldId="573"/>
        </pc:sldMkLst>
        <pc:spChg chg="mod">
          <ac:chgData name="Weifeng Xu" userId="e7aed605-a3dd-4d5a-a692-a87037af107b" providerId="ADAL" clId="{F99F8FFF-BA20-43EA-924B-4DF5D2A785F3}" dt="2025-11-11T15:17:59.554" v="287" actId="20577"/>
          <ac:spMkLst>
            <pc:docMk/>
            <pc:sldMk cId="986056392" sldId="573"/>
            <ac:spMk id="2" creationId="{374BCB5C-72BD-C77D-CFE5-5C2B137DB645}"/>
          </ac:spMkLst>
        </pc:spChg>
      </pc:sldChg>
      <pc:sldChg chg="addSp delSp modSp new mod modClrScheme chgLayout">
        <pc:chgData name="Weifeng Xu" userId="e7aed605-a3dd-4d5a-a692-a87037af107b" providerId="ADAL" clId="{F99F8FFF-BA20-43EA-924B-4DF5D2A785F3}" dt="2025-11-10T14:28:17.439" v="32" actId="1076"/>
        <pc:sldMkLst>
          <pc:docMk/>
          <pc:sldMk cId="1920529947" sldId="577"/>
        </pc:sldMkLst>
        <pc:spChg chg="del mod ord">
          <ac:chgData name="Weifeng Xu" userId="e7aed605-a3dd-4d5a-a692-a87037af107b" providerId="ADAL" clId="{F99F8FFF-BA20-43EA-924B-4DF5D2A785F3}" dt="2025-11-10T14:16:15.266" v="1" actId="700"/>
          <ac:spMkLst>
            <pc:docMk/>
            <pc:sldMk cId="1920529947" sldId="577"/>
            <ac:spMk id="2" creationId="{378E70D2-F8EB-058D-A4D7-621211BF15AC}"/>
          </ac:spMkLst>
        </pc:spChg>
        <pc:spChg chg="del">
          <ac:chgData name="Weifeng Xu" userId="e7aed605-a3dd-4d5a-a692-a87037af107b" providerId="ADAL" clId="{F99F8FFF-BA20-43EA-924B-4DF5D2A785F3}" dt="2025-11-10T14:16:15.266" v="1" actId="700"/>
          <ac:spMkLst>
            <pc:docMk/>
            <pc:sldMk cId="1920529947" sldId="577"/>
            <ac:spMk id="3" creationId="{EBC89E04-6BDC-8562-8E33-460C16AFD704}"/>
          </ac:spMkLst>
        </pc:spChg>
        <pc:spChg chg="add del mod ord">
          <ac:chgData name="Weifeng Xu" userId="e7aed605-a3dd-4d5a-a692-a87037af107b" providerId="ADAL" clId="{F99F8FFF-BA20-43EA-924B-4DF5D2A785F3}" dt="2025-11-10T14:16:19.332" v="2" actId="700"/>
          <ac:spMkLst>
            <pc:docMk/>
            <pc:sldMk cId="1920529947" sldId="577"/>
            <ac:spMk id="4" creationId="{482F9A35-1C59-26B9-4CDF-6B6B2ADECE2F}"/>
          </ac:spMkLst>
        </pc:spChg>
        <pc:spChg chg="add mod ord">
          <ac:chgData name="Weifeng Xu" userId="e7aed605-a3dd-4d5a-a692-a87037af107b" providerId="ADAL" clId="{F99F8FFF-BA20-43EA-924B-4DF5D2A785F3}" dt="2025-11-10T14:17:15.322" v="8" actId="207"/>
          <ac:spMkLst>
            <pc:docMk/>
            <pc:sldMk cId="1920529947" sldId="577"/>
            <ac:spMk id="6" creationId="{FB2E5128-364F-B5B6-6C21-A1A3BD1BAB8E}"/>
          </ac:spMkLst>
        </pc:spChg>
        <pc:graphicFrameChg chg="add mod modGraphic">
          <ac:chgData name="Weifeng Xu" userId="e7aed605-a3dd-4d5a-a692-a87037af107b" providerId="ADAL" clId="{F99F8FFF-BA20-43EA-924B-4DF5D2A785F3}" dt="2025-11-10T14:28:14.487" v="31" actId="14100"/>
          <ac:graphicFrameMkLst>
            <pc:docMk/>
            <pc:sldMk cId="1920529947" sldId="577"/>
            <ac:graphicFrameMk id="5" creationId="{5214AD05-476C-EFD8-7396-B17A36369F3F}"/>
          </ac:graphicFrameMkLst>
        </pc:graphicFrameChg>
        <pc:picChg chg="add mod">
          <ac:chgData name="Weifeng Xu" userId="e7aed605-a3dd-4d5a-a692-a87037af107b" providerId="ADAL" clId="{F99F8FFF-BA20-43EA-924B-4DF5D2A785F3}" dt="2025-11-10T14:28:17.439" v="32" actId="1076"/>
          <ac:picMkLst>
            <pc:docMk/>
            <pc:sldMk cId="1920529947" sldId="577"/>
            <ac:picMk id="7" creationId="{C11C887C-A987-E6DF-E80D-76C116776247}"/>
          </ac:picMkLst>
        </pc:picChg>
      </pc:sldChg>
      <pc:sldChg chg="addSp delSp modSp new mod modClrScheme chgLayout">
        <pc:chgData name="Weifeng Xu" userId="e7aed605-a3dd-4d5a-a692-a87037af107b" providerId="ADAL" clId="{F99F8FFF-BA20-43EA-924B-4DF5D2A785F3}" dt="2025-11-11T20:21:33.602" v="319" actId="6549"/>
        <pc:sldMkLst>
          <pc:docMk/>
          <pc:sldMk cId="1590029775" sldId="578"/>
        </pc:sldMkLst>
        <pc:spChg chg="del mod ord">
          <ac:chgData name="Weifeng Xu" userId="e7aed605-a3dd-4d5a-a692-a87037af107b" providerId="ADAL" clId="{F99F8FFF-BA20-43EA-924B-4DF5D2A785F3}" dt="2025-11-11T15:03:30.479" v="34" actId="700"/>
          <ac:spMkLst>
            <pc:docMk/>
            <pc:sldMk cId="1590029775" sldId="578"/>
            <ac:spMk id="2" creationId="{5D42B906-C643-54DF-0ADA-9DF2A4626062}"/>
          </ac:spMkLst>
        </pc:spChg>
        <pc:spChg chg="del mod ord">
          <ac:chgData name="Weifeng Xu" userId="e7aed605-a3dd-4d5a-a692-a87037af107b" providerId="ADAL" clId="{F99F8FFF-BA20-43EA-924B-4DF5D2A785F3}" dt="2025-11-11T15:03:30.479" v="34" actId="700"/>
          <ac:spMkLst>
            <pc:docMk/>
            <pc:sldMk cId="1590029775" sldId="578"/>
            <ac:spMk id="3" creationId="{871D8638-39EB-5168-EA4D-62760A32A2BB}"/>
          </ac:spMkLst>
        </pc:spChg>
        <pc:spChg chg="add mod ord">
          <ac:chgData name="Weifeng Xu" userId="e7aed605-a3dd-4d5a-a692-a87037af107b" providerId="ADAL" clId="{F99F8FFF-BA20-43EA-924B-4DF5D2A785F3}" dt="2025-11-11T15:05:43.795" v="51" actId="6549"/>
          <ac:spMkLst>
            <pc:docMk/>
            <pc:sldMk cId="1590029775" sldId="578"/>
            <ac:spMk id="4" creationId="{7794BE63-703D-3786-6CA6-0F713B4FAE31}"/>
          </ac:spMkLst>
        </pc:spChg>
        <pc:spChg chg="add mod ord">
          <ac:chgData name="Weifeng Xu" userId="e7aed605-a3dd-4d5a-a692-a87037af107b" providerId="ADAL" clId="{F99F8FFF-BA20-43EA-924B-4DF5D2A785F3}" dt="2025-11-11T20:21:33.602" v="319" actId="6549"/>
          <ac:spMkLst>
            <pc:docMk/>
            <pc:sldMk cId="1590029775" sldId="578"/>
            <ac:spMk id="5" creationId="{529B227E-3235-67AE-FB96-7E0D62692E85}"/>
          </ac:spMkLst>
        </pc:spChg>
      </pc:sldChg>
      <pc:sldChg chg="addSp delSp modSp new mod ord modClrScheme chgLayout">
        <pc:chgData name="Weifeng Xu" userId="e7aed605-a3dd-4d5a-a692-a87037af107b" providerId="ADAL" clId="{F99F8FFF-BA20-43EA-924B-4DF5D2A785F3}" dt="2025-11-11T21:01:36.662" v="431" actId="313"/>
        <pc:sldMkLst>
          <pc:docMk/>
          <pc:sldMk cId="1028293580" sldId="579"/>
        </pc:sldMkLst>
        <pc:spChg chg="del mod ord">
          <ac:chgData name="Weifeng Xu" userId="e7aed605-a3dd-4d5a-a692-a87037af107b" providerId="ADAL" clId="{F99F8FFF-BA20-43EA-924B-4DF5D2A785F3}" dt="2025-11-11T20:26:28.816" v="330" actId="700"/>
          <ac:spMkLst>
            <pc:docMk/>
            <pc:sldMk cId="1028293580" sldId="579"/>
            <ac:spMk id="2" creationId="{C1A7147C-DA2A-02FF-44AD-FF450B9AE933}"/>
          </ac:spMkLst>
        </pc:spChg>
        <pc:spChg chg="del">
          <ac:chgData name="Weifeng Xu" userId="e7aed605-a3dd-4d5a-a692-a87037af107b" providerId="ADAL" clId="{F99F8FFF-BA20-43EA-924B-4DF5D2A785F3}" dt="2025-11-11T20:26:07.330" v="326" actId="700"/>
          <ac:spMkLst>
            <pc:docMk/>
            <pc:sldMk cId="1028293580" sldId="579"/>
            <ac:spMk id="3" creationId="{24F9BE19-1305-179B-5273-E6314562A739}"/>
          </ac:spMkLst>
        </pc:spChg>
        <pc:spChg chg="add mod">
          <ac:chgData name="Weifeng Xu" userId="e7aed605-a3dd-4d5a-a692-a87037af107b" providerId="ADAL" clId="{F99F8FFF-BA20-43EA-924B-4DF5D2A785F3}" dt="2025-11-11T21:00:52.440" v="419" actId="14100"/>
          <ac:spMkLst>
            <pc:docMk/>
            <pc:sldMk cId="1028293580" sldId="579"/>
            <ac:spMk id="5" creationId="{F91018F8-F474-6E08-5C03-44ED2C5AEBF6}"/>
          </ac:spMkLst>
        </pc:spChg>
        <pc:spChg chg="add mod">
          <ac:chgData name="Weifeng Xu" userId="e7aed605-a3dd-4d5a-a692-a87037af107b" providerId="ADAL" clId="{F99F8FFF-BA20-43EA-924B-4DF5D2A785F3}" dt="2025-11-11T20:59:59" v="379" actId="1076"/>
          <ac:spMkLst>
            <pc:docMk/>
            <pc:sldMk cId="1028293580" sldId="579"/>
            <ac:spMk id="6" creationId="{521E1F4D-C643-D351-4488-3123F8084CEB}"/>
          </ac:spMkLst>
        </pc:spChg>
        <pc:spChg chg="add del mod">
          <ac:chgData name="Weifeng Xu" userId="e7aed605-a3dd-4d5a-a692-a87037af107b" providerId="ADAL" clId="{F99F8FFF-BA20-43EA-924B-4DF5D2A785F3}" dt="2025-11-11T20:59:47.636" v="376"/>
          <ac:spMkLst>
            <pc:docMk/>
            <pc:sldMk cId="1028293580" sldId="579"/>
            <ac:spMk id="8" creationId="{D47CAE06-391A-12FE-F609-96D3FE103FF4}"/>
          </ac:spMkLst>
        </pc:spChg>
        <pc:spChg chg="add mod ord">
          <ac:chgData name="Weifeng Xu" userId="e7aed605-a3dd-4d5a-a692-a87037af107b" providerId="ADAL" clId="{F99F8FFF-BA20-43EA-924B-4DF5D2A785F3}" dt="2025-11-11T21:01:36.662" v="431" actId="313"/>
          <ac:spMkLst>
            <pc:docMk/>
            <pc:sldMk cId="1028293580" sldId="579"/>
            <ac:spMk id="9" creationId="{5268E3C3-3022-BABE-47AB-16FD1AB6E0E3}"/>
          </ac:spMkLst>
        </pc:spChg>
        <pc:picChg chg="add del mod">
          <ac:chgData name="Weifeng Xu" userId="e7aed605-a3dd-4d5a-a692-a87037af107b" providerId="ADAL" clId="{F99F8FFF-BA20-43EA-924B-4DF5D2A785F3}" dt="2025-11-11T20:57:38.135" v="358" actId="478"/>
          <ac:picMkLst>
            <pc:docMk/>
            <pc:sldMk cId="1028293580" sldId="579"/>
            <ac:picMk id="1026" creationId="{DE15AA6E-1590-F83D-FEF4-BC1D6C30BCFC}"/>
          </ac:picMkLst>
        </pc:picChg>
        <pc:picChg chg="add mod">
          <ac:chgData name="Weifeng Xu" userId="e7aed605-a3dd-4d5a-a692-a87037af107b" providerId="ADAL" clId="{F99F8FFF-BA20-43EA-924B-4DF5D2A785F3}" dt="2025-11-11T21:01:09.846" v="420" actId="14100"/>
          <ac:picMkLst>
            <pc:docMk/>
            <pc:sldMk cId="1028293580" sldId="579"/>
            <ac:picMk id="1028" creationId="{E459A677-A772-3646-F1A8-ECB42BC17B3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449 1 24575,'7'0'0,"0"0"0,-1 0 0,2 0 0,-2 1 0,0 0 0,2 1 0,-2-1 0,0 1 0,1 1 0,-1-1 0,0 1 0,0 1 0,-1-2 0,2 2 0,-2 0 0,1-1 0,-1 2 0,0-1 0,0 1 0,-1 0 0,1 0 0,3 9 0,56 48 0,-44-44 0,-3-1 0,1 2 0,18 25 0,-36-44 0,0 1 0,1-1 0,-1 1 0,0 1 0,0-2 0,2 1 0,-2-1 0,0 1 0,0-1 0,0 1 0,0-1 0,0 2 0,1-1 0,-1-1 0,0 1 0,0-1 0,-1 1 0,1-1 0,0 2 0,0-1 0,0-1 0,0 1 0,0-1 0,-2 1 0,2-1 0,0 2 0,0-2 0,-1 2 0,-21 13 0,-36 4 0,53-18 0,-50 11 0,-130 40 0,158-45 0,-49 8 0,15-4 0,42-7 0,1-3 0,0 1 0,-21-2 0,28 0 0,-1-2 0,0 4 0,1-2 0,-1 1 0,0 0 0,1 2 0,-1-1 0,1 2 0,-21 7 0,32-10-25,-2-1 0,2 2-1,0-2 1,0 0 0,-1 0 0,1 1-1,0-1 1,-1 0 0,1 0-1,0 1 1,-1-1 0,1 0 0,-2 0-1,2 0 1,0 1 0,-1-1-1,1 0 1,-1 0 0,1 0 0,0 0-1,-1 0 1,1 0 0,-2 0-1,2 0 1,-1 0 0,1 0 0,0 0-1,-1 0 1,1 0 0,-1-1-1,1 1 1,0 0 0,-2 0 0,2 0-1,-1 0 1,1-1 0,0 1 0,-1 0-1,1-1 1,0 1 0,0 0-1,-1 0 1,1-2 0,0 2 0,-2 0-1,2-1 1,0 1 0,0-1-1,0 1 1,0 0 0,-1-1 0,1 1-1,0-2 1,-1-10-6801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24575,'0'6'0,"1"-1"0,-2 1 0,1-1 0,0 1 0,-1-1 0,-1 0 0,1 1 0,-1-1 0,0 0 0,0 0 0,-1 0 0,0 0 0,0 0 0,0 0 0,-1-1 0,-7 7 0,-45 49 0,-5 3 0,19-29 0,28-24 0,1 1 0,0 0 0,1 0 0,-15 19 0,-19 26 0,30-39 0,1 1 0,-19 31 0,-21 38 0,28-52 0,23-30 0,-1 0 0,1 1 0,1-1 0,-1 0 0,1 0 0,0 1 0,0-1 0,-2 10 0,4-9 0,-1-1 0,-1 1 0,1 0 0,-1 0 0,-1-2 0,1 2 0,-1-1 0,-5 6 0,3-4 0,0 0 0,1 1 0,-6 10 0,-3 16 0,2-1 0,-10 52 0,12-37 0,4-20 0,-4 57 0,7-65 0,-1-1 0,-1 2 0,0-3 0,-2 2 0,-1-2 0,-16 29 0,21-42 0,-13 30 0,1 0 0,2 1 0,3 2 0,-9 59 0,14-74 0,-14 38 0,0-3 0,2 9 0,-10 44 0,17-70 0,6-25 0,1-2 0,-2 23 0,4-24 0,-1 0 0,-5 17 0,-4 21 0,9-31 0,-10 28 0,3-9 0,0-1 0,4-19 0,2-1 0,-3 31 0,6-37 0,0 0 0,0 1 0,2 0 0,0-1 0,0 0 0,2 0 0,0 0 0,9 19 0,-8-21 0,-1 0 0,0 0 0,-1 0 0,-1 1 0,0-2 0,1 15 0,-5 65 0,0-34 0,1-32 0,2 0 0,1 0 0,9 40 0,-7-45 0,0 0 0,-1 26 0,-2-24 0,1-1 0,6 22 0,14 82 0,-17-100 0,2 45 0,-5-42 0,5 29 0,-7-54 0,12 44 0,-4 2 0,3 74 0,-11-106 0,1 1 0,0-1 0,2 1 0,5 18 0,7 35 0,-11-47 0,0-2 0,12 33 0,-11-39 0,-1 0 0,0 1 0,1 22 0,4 21 0,35 114 0,-34-120 0,-9-39 0,1 1 0,1 0 0,1-1 0,9 21 0,58 122 0,-63-137 0,-1 1 0,-1-1 0,-1 1 0,4 35 0,-7-40 0,2 5 0,1 0 0,2 1 0,0-1 0,20 36 0,-22-45 0,-1 0 0,0 0 0,4 23 0,-6-21 0,1 0 0,10 22 0,-7-19 0,-1 0 0,-1 0 0,0 1 0,1 22 0,4 19 0,-1-1 0,-7-42 0,1-1 0,0 0 0,1 1 0,1-1 0,8 17 0,-6-18 0,-2 0 0,0 0 0,0 0 0,1 15 0,-4-14 0,2 0 0,0-1 0,11 26 0,-9-27 0,-1 0 0,0 1 0,-1 0 0,2 20 0,-4-20 0,1 1 0,1-1 0,1 0 0,6 16 0,-5-15 0,0-1 0,-1 2 0,-1-1 0,2 27 0,-3-18 0,-1-19 0,1 0 0,-1-1 0,1 2 0,0-2 0,0 1 0,0-1 0,1 1 0,-1-1 0,1 1 0,0-1 0,1-1 0,-1 2 0,7 3 0,-5-3 0,0-1 0,-1 1 0,0 0 0,0 0 0,0 1 0,0-1 0,-1 1 0,3 5 0,8 27 0,-1 2 0,12 74 0,-24-109 0,1 1 0,-1 1 0,1-1 0,1 0 0,-1-1 0,1 1 0,0 0 0,1-1 0,-1 0 0,7 6 0,17 26 0,15 32 0,-23-33 0,-19-33-57,-5-5 199,-6-6-1592,3 1-5376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76 24575,'14'-1'0,"0"0"0,0-1 0,0 0 0,0-1 0,0 0 0,-1-1 0,23-8 0,9-3 0,0 6 0,-36 9 0,-1-2 0,0 0 0,0 1 0,0-2 0,0 1 0,10-5 0,-17 7 0,0-1 0,-1 0 0,1 1 0,0-1 0,0 0 0,-1 1 0,1-1 0,0 1 0,0 0 0,0 0 0,0 0 0,0-1 0,0 1 0,0 0 0,0 0 0,0-1 0,0 1 0,0 0 0,0 0 0,0 0 0,0 0 0,0 0 0,-1 1 0,1-1 0,0 0 0,0 0 0,0 1 0,0-1 0,0 0 0,0 0 0,0 0 0,0 1 0,0-1 0,-1 1 0,2 1 0,0 0 0,-1 1 0,0-1 0,0 0 0,0 1 0,0-1 0,-1 1 0,1 0 0,-1-1 0,0 1 0,0 3 0,1 18 0,-1-5 0,1 0 0,8 36 0,-6-40 0,0 0 0,-1 0 0,-1 0 0,-1 0 0,0 0 0,-1 0 0,-1 0 0,-9 26 0,-2 7-50,8-23-278,-2-1-1,-2 0 0,-12 24 0,15-39-6497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2.002"/>
    </inkml:context>
    <inkml:brush xml:id="br0">
      <inkml:brushProperty name="width" value="0.05" units="cm"/>
      <inkml:brushProperty name="height" value="0.05" units="cm"/>
      <inkml:brushProperty name="color" value="#E71224"/>
    </inkml:brush>
  </inkml:definitions>
  <inkml:trace contextRef="#ctx0" brushRef="#br0">320 0 24575,'-8'1'0,"-1"0"0,1 0 0,0 1 0,0 0 0,0 1 0,0-1 0,0 2 0,-10 4 0,-3 4 0,-32 23 0,46-29 0,1 0 0,0 0 0,0 0 0,0 1 0,1 0 0,0 0 0,-4 9 0,4-8 0,0 0 0,0-1 0,-1 1 0,0-1 0,-12 11 0,10-11 0,-1 0 0,1 1 0,0 0 0,-7 9 0,13-13 0,-1 0 0,1 0 0,0 1 0,0-1 0,0 1 0,0 0 0,1-1 0,0 1 0,0 0 0,0 0 0,0 8 0,3 207 0,-2-215 0,1 0 0,-1 0 0,1 0 0,0 0 0,0 0 0,1 0 0,-1 0 0,1 0 0,0 0 0,0-1 0,1 1 0,0-1 0,0 0 0,0 0 0,0 0 0,0 0 0,7 6 0,12 16 0,-16-18 0,-1 0 0,-1 0 0,0 1 0,6 14 0,-7-14 0,0-1 0,1 0 0,0 1 0,1-1 0,8 12 0,-4-10 0,0-1 0,1 0 0,0 0 0,0-1 0,1 0 0,0 0 0,0-1 0,0-1 0,1 0 0,0-1 0,1 0 0,-1 0 0,20 3 0,33 8 0,-41-9 0,-1-1 0,1-2 0,39 4 0,-46-7 0,-1 1 0,0 1 0,0 1 0,23 8 0,18 4 0,-50-15 0,10 4 0,1-1 0,-1 0 0,0-2 0,1 0 0,0-1 0,-1-1 0,1-1 0,32-4 0,9-6 0,-35 7 0,-1-1 0,42-14 0,-7 5 0,-48 12 0,1 0 0,-1 0 0,0-1 0,18-7 0,211-97 0,-235 104 0,0-1 0,0 1 0,0-1 0,0 0 0,-1 0 0,1 0 0,-1 0 0,0-1 0,0 1 0,-1-1 0,1 0 0,-1 0 0,0 0 0,0 0 0,1-6 0,10-21 0,-9 21 0,0 0 0,-1 0 0,0 0 0,0-1 0,0-18 0,4-16 0,-2 9 0,-1 0 0,-2-1 0,-4-59 0,0 15 0,3 46 0,1 25 0,-2 0 0,1 0 0,-1 0 0,-1 0 0,0 0 0,-5-21 0,5 30 0,0 1 0,0-1 0,0 0 0,0 1 0,0-1 0,0 1 0,-1 0 0,1-1 0,0 1 0,-1 0 0,1 0 0,-1 0 0,1 0 0,-1 0 0,0 0 0,1 0 0,-1 1 0,0-1 0,-3 0 0,-40-5 0,15 3 0,-106-20 0,102 18 0,0 1 0,0 2 0,0 1 0,-40 4 0,-7-1 0,-335-2-1365,399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36.742"/>
    </inkml:context>
    <inkml:brush xml:id="br0">
      <inkml:brushProperty name="width" value="0.05" units="cm"/>
      <inkml:brushProperty name="height" value="0.05" units="cm"/>
      <inkml:brushProperty name="color" value="#E71224"/>
    </inkml:brush>
  </inkml:definitions>
  <inkml:trace contextRef="#ctx0" brushRef="#br0">0 0 24510,'6270'2401'0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15:56:45.187"/>
    </inkml:context>
    <inkml:brush xml:id="br0">
      <inkml:brushProperty name="width" value="0.025" units="cm"/>
      <inkml:brushProperty name="height" value="0.025" units="cm"/>
      <inkml:brushProperty name="color" value="#00A0D7"/>
    </inkml:brush>
  </inkml:definitions>
  <inkml:trace contextRef="#ctx0" brushRef="#br0">181 153 24575,'-2'0'0,"-1"0"0,0 1 0,0 0 0,1-1 0,-1 1 0,0 0 0,1 0 0,-1 1 0,1-1 0,-1 0 0,1 1 0,0-1 0,-1 1 0,1 0 0,0 0 0,0 0 0,0 0 0,1 0 0,-1 0 0,-2 4 0,-3 5 0,1 1 0,0-1 0,-4 13 0,8-18 0,-31 61 0,29-60 0,1 0 0,-1 0 0,0 0 0,-10 11 0,10-13 0,1-1 0,-1 1 0,1 0 0,0 0 0,0 0 0,0 0 0,1 0 0,0 1 0,0-1 0,0 1 0,-1 8 0,1 36 0,3 59 0,0-30 0,1-59 0,0 0 0,6 27 0,1 4 0,-8-47 0,1 1 0,-1-1 0,1 0 0,0 1 0,0-1 0,1 0 0,-1 0 0,1 0 0,0 0 0,0-1 0,0 1 0,1-1 0,-1 0 0,7 5 0,3 2 0,1-1 0,27 15 0,-23-17 0,0-1 0,1-1 0,0 0 0,0-2 0,1 0 0,32 0 0,-24-2 0,0-1 0,29-3 0,-45 1 0,0 0 0,0-1 0,-1 0 0,0-1 0,0 0 0,0-1 0,16-9 0,-10 5 0,0 1 0,29-10 0,-9 4 0,-32 11 0,0 0 0,1 0 0,-1-1 0,-1 0 0,1 0 0,-1 0 0,1 0 0,-1-1 0,0 1 0,-1-1 0,6-8 0,30-62 0,-37 71 0,8-20 0,0 0 0,-1-1 0,-1 0 0,-2 0 0,0-1 0,-2 0 0,-1 0 0,0-46 0,-1 12 0,-1 38 0,0 0 0,-2 0 0,0 0 0,-5-26 0,4 42 0,0 1 0,0-1 0,-1 1 0,0-1 0,0 1 0,0 0 0,0 0 0,-1 0 0,0 1 0,0-1 0,0 1 0,-10-7 0,-13-16 0,22 21 0,1 0 0,0 0 0,0-1 0,-4-10 0,7 14 0,-1-1 0,1 0 0,-1 1 0,0-1 0,0 1 0,0-1 0,-1 1 0,1 0 0,-1 0 0,0 0 0,0 0 0,0 0 0,0 1 0,0 0 0,-1-1 0,1 1 0,-1 0 0,-5-2 0,-7-2-60,1-2 0,-25-15 0,21 12-1125,8 5-5641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75866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CallLogDataFlow</a:t>
            </a:r>
            <a:r>
              <a:rPr lang="en-US" dirty="0"/>
              <a:t> {</a:t>
            </a:r>
          </a:p>
          <a:p>
            <a:r>
              <a:rPr lang="en-US" dirty="0"/>
              <a:t>  </a:t>
            </a:r>
            <a:r>
              <a:rPr lang="en-US" dirty="0" err="1"/>
              <a:t>rankdir</a:t>
            </a:r>
            <a:r>
              <a:rPr lang="en-US" dirty="0"/>
              <a:t>=TB;</a:t>
            </a:r>
          </a:p>
          <a:p>
            <a:r>
              <a:rPr lang="en-US" dirty="0"/>
              <a:t>  node [shape=box, style=filled, </a:t>
            </a:r>
            <a:r>
              <a:rPr lang="en-US" dirty="0" err="1"/>
              <a:t>fillcolor</a:t>
            </a:r>
            <a:r>
              <a:rPr lang="en-US" dirty="0"/>
              <a:t>=white, </a:t>
            </a:r>
            <a:r>
              <a:rPr lang="en-US" dirty="0" err="1"/>
              <a:t>fontname</a:t>
            </a:r>
            <a:r>
              <a:rPr lang="en-US" dirty="0"/>
              <a:t>="Helvetica"];</a:t>
            </a:r>
          </a:p>
          <a:p>
            <a:endParaRPr lang="en-US" dirty="0"/>
          </a:p>
          <a:p>
            <a:r>
              <a:rPr lang="en-US" dirty="0"/>
              <a:t>  // App Layer</a:t>
            </a:r>
          </a:p>
          <a:p>
            <a:r>
              <a:rPr lang="en-US" dirty="0"/>
              <a:t>  subgraph </a:t>
            </a:r>
            <a:r>
              <a:rPr lang="en-US" dirty="0" err="1"/>
              <a:t>cluster_app</a:t>
            </a:r>
            <a:r>
              <a:rPr lang="en-US" dirty="0"/>
              <a:t> {</a:t>
            </a:r>
          </a:p>
          <a:p>
            <a:r>
              <a:rPr lang="en-US" dirty="0"/>
              <a:t>    label="App Layer (User-Facing)";</a:t>
            </a:r>
          </a:p>
          <a:p>
            <a:r>
              <a:rPr lang="en-US" dirty="0"/>
              <a:t>    color=</a:t>
            </a:r>
            <a:r>
              <a:rPr lang="en-US" dirty="0" err="1"/>
              <a:t>lightblue</a:t>
            </a:r>
            <a:r>
              <a:rPr lang="en-US" dirty="0"/>
              <a:t>;</a:t>
            </a:r>
          </a:p>
          <a:p>
            <a:r>
              <a:rPr lang="en-US" dirty="0"/>
              <a:t>    </a:t>
            </a:r>
            <a:r>
              <a:rPr lang="en-US" dirty="0" err="1"/>
              <a:t>GoogleDialer</a:t>
            </a:r>
            <a:r>
              <a:rPr lang="en-US" dirty="0"/>
              <a:t> [label="Google Dialer\n(</a:t>
            </a:r>
            <a:r>
              <a:rPr lang="en-US" dirty="0" err="1"/>
              <a:t>com.google.android.dialer</a:t>
            </a:r>
            <a:r>
              <a:rPr lang="en-US" dirty="0"/>
              <a:t>)\n- UI actions: view, insert, delete calls\n- Local cache: </a:t>
            </a:r>
            <a:r>
              <a:rPr lang="en-US" dirty="0" err="1"/>
              <a:t>dialer.db</a:t>
            </a:r>
            <a:r>
              <a:rPr lang="en-US" dirty="0"/>
              <a:t>, </a:t>
            </a:r>
            <a:r>
              <a:rPr lang="en-US" dirty="0" err="1"/>
              <a:t>AnnotatedCallLog</a:t>
            </a:r>
            <a:r>
              <a:rPr lang="en-US" dirty="0"/>
              <a:t>"];</a:t>
            </a:r>
          </a:p>
          <a:p>
            <a:r>
              <a:rPr lang="en-US" dirty="0"/>
              <a:t>  }</a:t>
            </a:r>
          </a:p>
          <a:p>
            <a:endParaRPr lang="en-US" dirty="0"/>
          </a:p>
          <a:p>
            <a:r>
              <a:rPr lang="en-US" dirty="0"/>
              <a:t>  // Provider Layer</a:t>
            </a:r>
          </a:p>
          <a:p>
            <a:r>
              <a:rPr lang="en-US" dirty="0"/>
              <a:t>  subgraph </a:t>
            </a:r>
            <a:r>
              <a:rPr lang="en-US" dirty="0" err="1"/>
              <a:t>cluster_provider</a:t>
            </a:r>
            <a:r>
              <a:rPr lang="en-US" dirty="0"/>
              <a:t> {</a:t>
            </a:r>
          </a:p>
          <a:p>
            <a:r>
              <a:rPr lang="en-US" dirty="0"/>
              <a:t>    label="Content Provider Layer";</a:t>
            </a:r>
          </a:p>
          <a:p>
            <a:r>
              <a:rPr lang="en-US" dirty="0"/>
              <a:t>    color=</a:t>
            </a:r>
            <a:r>
              <a:rPr lang="en-US" dirty="0" err="1"/>
              <a:t>lightyellow</a:t>
            </a:r>
            <a:r>
              <a:rPr lang="en-US" dirty="0"/>
              <a:t>;</a:t>
            </a:r>
          </a:p>
          <a:p>
            <a:r>
              <a:rPr lang="en-US" dirty="0"/>
              <a:t>    </a:t>
            </a:r>
            <a:r>
              <a:rPr lang="en-US" dirty="0" err="1"/>
              <a:t>ContactsProvider</a:t>
            </a:r>
            <a:r>
              <a:rPr lang="en-US" dirty="0"/>
              <a:t> [label="Contacts Provider\n(</a:t>
            </a:r>
            <a:r>
              <a:rPr lang="en-US" dirty="0" err="1"/>
              <a:t>com.android.providers.contacts</a:t>
            </a:r>
            <a:r>
              <a:rPr lang="en-US" dirty="0"/>
              <a:t>)\</a:t>
            </a:r>
            <a:r>
              <a:rPr lang="en-US" dirty="0" err="1"/>
              <a:t>nAuthority</a:t>
            </a:r>
            <a:r>
              <a:rPr lang="en-US" dirty="0"/>
              <a:t>: content://call_log/calls\n- Database: </a:t>
            </a:r>
            <a:r>
              <a:rPr lang="en-US" dirty="0" err="1"/>
              <a:t>calllog.db</a:t>
            </a:r>
            <a:r>
              <a:rPr lang="en-US" dirty="0"/>
              <a:t> (table: calls)\n- Mediates app access to call history"];</a:t>
            </a:r>
          </a:p>
          <a:p>
            <a:r>
              <a:rPr lang="en-US" dirty="0"/>
              <a:t>  }</a:t>
            </a:r>
          </a:p>
          <a:p>
            <a:endParaRPr lang="en-US" dirty="0"/>
          </a:p>
          <a:p>
            <a:r>
              <a:rPr lang="en-US" dirty="0"/>
              <a:t>  // System Layer</a:t>
            </a:r>
          </a:p>
          <a:p>
            <a:r>
              <a:rPr lang="en-US" dirty="0"/>
              <a:t>  subgraph </a:t>
            </a:r>
            <a:r>
              <a:rPr lang="en-US" dirty="0" err="1"/>
              <a:t>cluster_system</a:t>
            </a:r>
            <a:r>
              <a:rPr lang="en-US" dirty="0"/>
              <a:t> {</a:t>
            </a:r>
          </a:p>
          <a:p>
            <a:r>
              <a:rPr lang="en-US" dirty="0"/>
              <a:t>    label="System Service Layer";</a:t>
            </a:r>
          </a:p>
          <a:p>
            <a:r>
              <a:rPr lang="en-US" dirty="0"/>
              <a:t>    color=</a:t>
            </a:r>
            <a:r>
              <a:rPr lang="en-US" dirty="0" err="1"/>
              <a:t>lightgray</a:t>
            </a:r>
            <a:r>
              <a:rPr lang="en-US" dirty="0"/>
              <a:t>;</a:t>
            </a:r>
          </a:p>
          <a:p>
            <a:r>
              <a:rPr lang="en-US" dirty="0"/>
              <a:t>    </a:t>
            </a:r>
            <a:r>
              <a:rPr lang="en-US" dirty="0" err="1"/>
              <a:t>TelephonyService</a:t>
            </a:r>
            <a:r>
              <a:rPr lang="en-US" dirty="0"/>
              <a:t> [label="Telephony Service\n(</a:t>
            </a:r>
            <a:r>
              <a:rPr lang="en-US" dirty="0" err="1"/>
              <a:t>android.telephony</a:t>
            </a:r>
            <a:r>
              <a:rPr lang="en-US" dirty="0"/>
              <a:t> / </a:t>
            </a:r>
            <a:r>
              <a:rPr lang="en-US" dirty="0" err="1"/>
              <a:t>com.android.phone</a:t>
            </a:r>
            <a:r>
              <a:rPr lang="en-US" dirty="0"/>
              <a:t>)\n- Handles SIM, call state, network events"];</a:t>
            </a:r>
          </a:p>
          <a:p>
            <a:r>
              <a:rPr lang="en-US" dirty="0"/>
              <a:t>    </a:t>
            </a:r>
            <a:r>
              <a:rPr lang="en-US" dirty="0" err="1"/>
              <a:t>IMSService</a:t>
            </a:r>
            <a:r>
              <a:rPr lang="en-US" dirty="0"/>
              <a:t> [label="IMS Service\n(</a:t>
            </a:r>
            <a:r>
              <a:rPr lang="en-US" dirty="0" err="1"/>
              <a:t>com.google.android.ims</a:t>
            </a:r>
            <a:r>
              <a:rPr lang="en-US" dirty="0"/>
              <a:t>)\n- Manages VoLTE, VoWiFi, RCS"];</a:t>
            </a:r>
          </a:p>
          <a:p>
            <a:r>
              <a:rPr lang="en-US" dirty="0"/>
              <a:t>  }</a:t>
            </a:r>
          </a:p>
          <a:p>
            <a:endParaRPr lang="en-US" dirty="0"/>
          </a:p>
          <a:p>
            <a:r>
              <a:rPr lang="en-US" dirty="0"/>
              <a:t>  // Data Flow</a:t>
            </a:r>
          </a:p>
          <a:p>
            <a:r>
              <a:rPr lang="en-US" dirty="0"/>
              <a:t>  </a:t>
            </a:r>
            <a:r>
              <a:rPr lang="en-US" dirty="0" err="1"/>
              <a:t>GoogleDialer</a:t>
            </a:r>
            <a:r>
              <a:rPr lang="en-US" dirty="0"/>
              <a:t> -&gt; </a:t>
            </a:r>
            <a:r>
              <a:rPr lang="en-US" dirty="0" err="1"/>
              <a:t>ContactsProvider</a:t>
            </a:r>
            <a:r>
              <a:rPr lang="en-US" dirty="0"/>
              <a:t> [label="</a:t>
            </a:r>
            <a:r>
              <a:rPr lang="en-US" dirty="0" err="1"/>
              <a:t>ContentResolver</a:t>
            </a:r>
            <a:r>
              <a:rPr lang="en-US" dirty="0"/>
              <a:t> API\</a:t>
            </a:r>
            <a:r>
              <a:rPr lang="en-US" dirty="0" err="1"/>
              <a:t>nQuery</a:t>
            </a:r>
            <a:r>
              <a:rPr lang="en-US" dirty="0"/>
              <a:t> / Insert / Delete calls", color=blue];</a:t>
            </a:r>
          </a:p>
          <a:p>
            <a:r>
              <a:rPr lang="en-US" dirty="0"/>
              <a:t>  </a:t>
            </a:r>
            <a:r>
              <a:rPr lang="en-US" dirty="0" err="1"/>
              <a:t>ContactsProvider</a:t>
            </a:r>
            <a:r>
              <a:rPr lang="en-US" dirty="0"/>
              <a:t> -&gt; </a:t>
            </a:r>
            <a:r>
              <a:rPr lang="en-US" dirty="0" err="1"/>
              <a:t>calllogdb</a:t>
            </a:r>
            <a:r>
              <a:rPr lang="en-US" dirty="0"/>
              <a:t> [label="SQLite write\n(</a:t>
            </a:r>
            <a:r>
              <a:rPr lang="en-US" dirty="0" err="1"/>
              <a:t>calllog.db</a:t>
            </a:r>
            <a:r>
              <a:rPr lang="en-US" dirty="0"/>
              <a:t> → calls table)", color=</a:t>
            </a:r>
            <a:r>
              <a:rPr lang="en-US" dirty="0" err="1"/>
              <a:t>darkgreen</a:t>
            </a:r>
            <a:r>
              <a:rPr lang="en-US" dirty="0"/>
              <a:t>, style=dotted];</a:t>
            </a:r>
          </a:p>
          <a:p>
            <a:r>
              <a:rPr lang="en-US" dirty="0"/>
              <a:t>  </a:t>
            </a:r>
            <a:r>
              <a:rPr lang="en-US" dirty="0" err="1"/>
              <a:t>TelephonyService</a:t>
            </a:r>
            <a:r>
              <a:rPr lang="en-US" dirty="0"/>
              <a:t> -&gt; </a:t>
            </a:r>
            <a:r>
              <a:rPr lang="en-US" dirty="0" err="1"/>
              <a:t>ContactsProvider</a:t>
            </a:r>
            <a:r>
              <a:rPr lang="en-US" dirty="0"/>
              <a:t> [label="Notify call start/end\n(via framework broadcast)", color=gray];</a:t>
            </a:r>
          </a:p>
          <a:p>
            <a:r>
              <a:rPr lang="en-US" dirty="0"/>
              <a:t>  </a:t>
            </a:r>
            <a:r>
              <a:rPr lang="en-US" dirty="0" err="1"/>
              <a:t>TelephonyService</a:t>
            </a:r>
            <a:r>
              <a:rPr lang="en-US" dirty="0"/>
              <a:t> -&gt; </a:t>
            </a:r>
            <a:r>
              <a:rPr lang="en-US" dirty="0" err="1"/>
              <a:t>IMSService</a:t>
            </a:r>
            <a:r>
              <a:rPr lang="en-US" dirty="0"/>
              <a:t> [label="Forward call events\</a:t>
            </a:r>
            <a:r>
              <a:rPr lang="en-US" dirty="0" err="1"/>
              <a:t>nfor</a:t>
            </a:r>
            <a:r>
              <a:rPr lang="en-US" dirty="0"/>
              <a:t> VoLTE / RCS", color=gray, style=dashed];</a:t>
            </a:r>
          </a:p>
          <a:p>
            <a:endParaRPr lang="en-US" dirty="0"/>
          </a:p>
          <a:p>
            <a:r>
              <a:rPr lang="en-US" dirty="0"/>
              <a:t>  // Internal Database Node</a:t>
            </a:r>
          </a:p>
          <a:p>
            <a:r>
              <a:rPr lang="en-US" dirty="0"/>
              <a:t>  </a:t>
            </a:r>
            <a:r>
              <a:rPr lang="en-US" dirty="0" err="1"/>
              <a:t>calllogdb</a:t>
            </a:r>
            <a:r>
              <a:rPr lang="en-US" dirty="0"/>
              <a:t> [shape=cylinder, label="</a:t>
            </a:r>
            <a:r>
              <a:rPr lang="en-US" dirty="0" err="1"/>
              <a:t>calllog.db</a:t>
            </a:r>
            <a:r>
              <a:rPr lang="en-US" dirty="0"/>
              <a:t>\n(owned by </a:t>
            </a:r>
            <a:r>
              <a:rPr lang="en-US" dirty="0" err="1"/>
              <a:t>com.android.providers.contacts</a:t>
            </a:r>
            <a:r>
              <a:rPr lang="en-US" dirty="0"/>
              <a:t>)", </a:t>
            </a:r>
            <a:r>
              <a:rPr lang="en-US" dirty="0" err="1"/>
              <a:t>fillcolor</a:t>
            </a:r>
            <a:r>
              <a:rPr lang="en-US" dirty="0"/>
              <a:t>="#EFEFEF"];</a:t>
            </a:r>
          </a:p>
          <a:p>
            <a:endParaRPr lang="en-US" dirty="0"/>
          </a:p>
          <a:p>
            <a:r>
              <a:rPr lang="en-US" dirty="0"/>
              <a:t>  // Return Path</a:t>
            </a:r>
          </a:p>
          <a:p>
            <a:r>
              <a:rPr lang="en-US" dirty="0"/>
              <a:t>  </a:t>
            </a:r>
            <a:r>
              <a:rPr lang="en-US" dirty="0" err="1"/>
              <a:t>ContactsProvider</a:t>
            </a:r>
            <a:r>
              <a:rPr lang="en-US" dirty="0"/>
              <a:t> -&gt; </a:t>
            </a:r>
            <a:r>
              <a:rPr lang="en-US" dirty="0" err="1"/>
              <a:t>GoogleDialer</a:t>
            </a:r>
            <a:r>
              <a:rPr lang="en-US" dirty="0"/>
              <a:t> [label="Cursor / </a:t>
            </a:r>
            <a:r>
              <a:rPr lang="en-US" dirty="0" err="1"/>
              <a:t>CursorLoader</a:t>
            </a:r>
            <a:r>
              <a:rPr lang="en-US" dirty="0"/>
              <a:t>\</a:t>
            </a:r>
            <a:r>
              <a:rPr lang="en-US" dirty="0" err="1"/>
              <a:t>nreturns</a:t>
            </a:r>
            <a:r>
              <a:rPr lang="en-US" dirty="0"/>
              <a:t> call data to UI", color=blue];</a:t>
            </a:r>
          </a:p>
          <a:p>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67728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voicemail_status</a:t>
            </a:r>
            <a:r>
              <a:rPr lang="en-GB" dirty="0"/>
              <a:t>` table in the Android `</a:t>
            </a:r>
            <a:r>
              <a:rPr lang="en-GB" dirty="0" err="1"/>
              <a:t>calllog.db</a:t>
            </a:r>
            <a:r>
              <a:rPr lang="en-GB" dirty="0"/>
              <a:t>` database is used to store information about voicemail configurations and status for a device. Based on the screenshot of the table structure you provided, here’s an explanation of the columns in the `</a:t>
            </a:r>
            <a:r>
              <a:rPr lang="en-GB" dirty="0" err="1"/>
              <a:t>voicemail_status</a:t>
            </a:r>
            <a:r>
              <a:rPr lang="en-GB" dirty="0"/>
              <a:t>` table:</a:t>
            </a:r>
          </a:p>
          <a:p>
            <a:endParaRPr lang="en-GB" dirty="0"/>
          </a:p>
          <a:p>
            <a:r>
              <a:rPr lang="en-GB" dirty="0"/>
              <a:t>1. **_id**:  </a:t>
            </a:r>
          </a:p>
          <a:p>
            <a:r>
              <a:rPr lang="en-GB" dirty="0"/>
              <a:t>   A unique identifier for each row in the table. This is typically an auto-incremented integer that serves as the primary key for the table.</a:t>
            </a:r>
          </a:p>
          <a:p>
            <a:endParaRPr lang="en-GB" dirty="0"/>
          </a:p>
          <a:p>
            <a:r>
              <a:rPr lang="en-GB" dirty="0"/>
              <a:t>2. **</a:t>
            </a:r>
            <a:r>
              <a:rPr lang="en-GB" dirty="0" err="1"/>
              <a:t>source_package</a:t>
            </a:r>
            <a:r>
              <a:rPr lang="en-GB" dirty="0"/>
              <a:t>**:  </a:t>
            </a:r>
          </a:p>
          <a:p>
            <a:r>
              <a:rPr lang="en-GB" dirty="0"/>
              <a:t>   The 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endParaRPr lang="en-GB" dirty="0"/>
          </a:p>
          <a:p>
            <a:r>
              <a:rPr lang="en-GB" dirty="0"/>
              <a:t>3. **</a:t>
            </a:r>
            <a:r>
              <a:rPr lang="en-GB" dirty="0" err="1"/>
              <a:t>phone_account_component_name</a:t>
            </a:r>
            <a:r>
              <a:rPr lang="en-GB" dirty="0"/>
              <a:t>**:  </a:t>
            </a:r>
          </a:p>
          <a:p>
            <a:r>
              <a:rPr lang="en-GB" dirty="0"/>
              <a:t>   The component name of the phone account associated with the voicemail service. This is usually a string representing the class or service handling the phone account, such as `</a:t>
            </a:r>
            <a:r>
              <a:rPr lang="en-GB" dirty="0" err="1"/>
              <a:t>com.android.dialer</a:t>
            </a:r>
            <a:r>
              <a:rPr lang="en-GB" dirty="0"/>
              <a:t>/</a:t>
            </a:r>
            <a:r>
              <a:rPr lang="en-GB" dirty="0" err="1"/>
              <a:t>com.android.dialer.voicemail.Voസ:VoicemailService</a:t>
            </a:r>
            <a:r>
              <a:rPr lang="en-GB" dirty="0"/>
              <a:t>`.</a:t>
            </a:r>
          </a:p>
          <a:p>
            <a:endParaRPr lang="en-GB" dirty="0"/>
          </a:p>
          <a:p>
            <a:r>
              <a:rPr lang="en-GB" dirty="0"/>
              <a:t>4. **</a:t>
            </a:r>
            <a:r>
              <a:rPr lang="en-GB" dirty="0" err="1"/>
              <a:t>phone_account_id</a:t>
            </a:r>
            <a:r>
              <a:rPr lang="en-GB" dirty="0"/>
              <a:t>**:  </a:t>
            </a:r>
          </a:p>
          <a:p>
            <a:r>
              <a:rPr lang="en-GB" dirty="0"/>
              <a:t>   A unique identifier for the phone account associated with the voicemail. This links the voicemail status to a specific phone account (e.g., a SIM card or a VoIP account).</a:t>
            </a:r>
          </a:p>
          <a:p>
            <a:endParaRPr lang="en-GB" dirty="0"/>
          </a:p>
          <a:p>
            <a:r>
              <a:rPr lang="en-GB" dirty="0"/>
              <a:t>5. **</a:t>
            </a:r>
            <a:r>
              <a:rPr lang="en-GB" dirty="0" err="1"/>
              <a:t>settings_uri</a:t>
            </a:r>
            <a:r>
              <a:rPr lang="en-GB" dirty="0"/>
              <a:t>**:  </a:t>
            </a:r>
          </a:p>
          <a:p>
            <a:r>
              <a:rPr lang="en-GB" dirty="0"/>
              <a:t>   A URI (Uniform Resource Identifier) that points to the settings screen for configuring voicemail settings. For example, it might direct the user to the voicemail setup page in the </a:t>
            </a:r>
            <a:r>
              <a:rPr lang="en-GB" dirty="0" err="1"/>
              <a:t>dialer</a:t>
            </a:r>
            <a:r>
              <a:rPr lang="en-GB" dirty="0"/>
              <a:t> app.</a:t>
            </a:r>
          </a:p>
          <a:p>
            <a:endParaRPr lang="en-GB" dirty="0"/>
          </a:p>
          <a:p>
            <a:r>
              <a:rPr lang="en-GB" dirty="0"/>
              <a:t>6. **</a:t>
            </a:r>
            <a:r>
              <a:rPr lang="en-GB" dirty="0" err="1"/>
              <a:t>voicemail_access_uri</a:t>
            </a:r>
            <a:r>
              <a:rPr lang="en-GB" dirty="0"/>
              <a:t>**:  </a:t>
            </a:r>
          </a:p>
          <a:p>
            <a:r>
              <a:rPr lang="en-GB" dirty="0"/>
              <a:t>   A URI that provides access to the voicemail service, such as a phone number or link to retrieve voicemail messages (e.g., a number like `tel:123` to dial into voicemail).</a:t>
            </a:r>
          </a:p>
          <a:p>
            <a:endParaRPr lang="en-GB" dirty="0"/>
          </a:p>
          <a:p>
            <a:r>
              <a:rPr lang="en-GB" dirty="0"/>
              <a:t>7. **</a:t>
            </a:r>
            <a:r>
              <a:rPr lang="en-GB" dirty="0" err="1"/>
              <a:t>configuration_state</a:t>
            </a:r>
            <a:r>
              <a:rPr lang="en-GB" dirty="0"/>
              <a:t>**:  </a:t>
            </a:r>
          </a:p>
          <a:p>
            <a:r>
              <a:rPr lang="en-GB" dirty="0"/>
              <a:t>   Indicates the configuration state of the voicemail service. Possible values might include:</a:t>
            </a:r>
          </a:p>
          <a:p>
            <a:r>
              <a:rPr lang="en-GB" dirty="0"/>
              <a:t>   - `0`: Not configured</a:t>
            </a:r>
          </a:p>
          <a:p>
            <a:r>
              <a:rPr lang="en-GB" dirty="0"/>
              <a:t>   - `1`: Configured</a:t>
            </a:r>
          </a:p>
          <a:p>
            <a:r>
              <a:rPr lang="en-GB" dirty="0"/>
              <a:t>   - `2`: Configuration error</a:t>
            </a:r>
          </a:p>
          <a:p>
            <a:r>
              <a:rPr lang="en-GB" dirty="0"/>
              <a:t>   This shows whether the voicemail service is properly set up and ready to use.</a:t>
            </a:r>
          </a:p>
          <a:p>
            <a:endParaRPr lang="en-GB" dirty="0"/>
          </a:p>
          <a:p>
            <a:r>
              <a:rPr lang="en-GB" dirty="0"/>
              <a:t>8. **</a:t>
            </a:r>
            <a:r>
              <a:rPr lang="en-GB" dirty="0" err="1"/>
              <a:t>data_channel_state</a:t>
            </a:r>
            <a:r>
              <a:rPr lang="en-GB" dirty="0"/>
              <a:t>**:  </a:t>
            </a:r>
          </a:p>
          <a:p>
            <a:r>
              <a:rPr lang="en-GB" dirty="0"/>
              <a:t>   Represents the state of the data channel used for visual voicemail (if supported). Visual voicemail allows users to see a list of voicemail messages and play them selectively. Possible values might include:</a:t>
            </a:r>
          </a:p>
          <a:p>
            <a:r>
              <a:rPr lang="en-GB" dirty="0"/>
              <a:t>   - `0`: Not available</a:t>
            </a:r>
          </a:p>
          <a:p>
            <a:r>
              <a:rPr lang="en-GB" dirty="0"/>
              <a:t>   - `1`: Available</a:t>
            </a:r>
          </a:p>
          <a:p>
            <a:r>
              <a:rPr lang="en-GB" dirty="0"/>
              <a:t>   This indicates whether the data channel for fetching voicemail data is functional.</a:t>
            </a:r>
          </a:p>
          <a:p>
            <a:endParaRPr lang="en-GB" dirty="0"/>
          </a:p>
          <a:p>
            <a:r>
              <a:rPr lang="en-GB" dirty="0"/>
              <a:t>9. **</a:t>
            </a:r>
            <a:r>
              <a:rPr lang="en-GB" dirty="0" err="1"/>
              <a:t>notification_channel_state</a:t>
            </a:r>
            <a:r>
              <a:rPr lang="en-GB" dirty="0"/>
              <a:t>**:  </a:t>
            </a:r>
          </a:p>
          <a:p>
            <a:r>
              <a:rPr lang="en-GB" dirty="0"/>
              <a:t>   Indicates the state of the notification channel for voicemail. This determines if the device can receive notifications about new voicemail messages. Possible values might include:</a:t>
            </a:r>
          </a:p>
          <a:p>
            <a:r>
              <a:rPr lang="en-GB" dirty="0"/>
              <a:t>   - `0`: Not available</a:t>
            </a:r>
          </a:p>
          <a:p>
            <a:r>
              <a:rPr lang="en-GB" dirty="0"/>
              <a:t>   - `1`: Available</a:t>
            </a:r>
          </a:p>
          <a:p>
            <a:r>
              <a:rPr lang="en-GB" dirty="0"/>
              <a:t>   This shows whether voicemail notifications are supported and active.</a:t>
            </a:r>
          </a:p>
          <a:p>
            <a:endParaRPr lang="en-GB" dirty="0"/>
          </a:p>
          <a:p>
            <a:r>
              <a:rPr lang="en-GB" dirty="0"/>
              <a:t>10. **</a:t>
            </a:r>
            <a:r>
              <a:rPr lang="en-GB" dirty="0" err="1"/>
              <a:t>quota_occupied</a:t>
            </a:r>
            <a:r>
              <a:rPr lang="en-GB" dirty="0"/>
              <a:t>**:  </a:t>
            </a:r>
          </a:p>
          <a:p>
            <a:r>
              <a:rPr lang="en-GB" dirty="0"/>
              <a:t>    The amount of storage space (in bytes) currently used by voicemail messages. This is relevant for visual voicemail systems that store messages locally or on a server with limited space.</a:t>
            </a:r>
          </a:p>
          <a:p>
            <a:endParaRPr lang="en-GB" dirty="0"/>
          </a:p>
          <a:p>
            <a:r>
              <a:rPr lang="en-GB" dirty="0"/>
              <a:t>11. **</a:t>
            </a:r>
            <a:r>
              <a:rPr lang="en-GB" dirty="0" err="1"/>
              <a:t>quota_total</a:t>
            </a:r>
            <a:r>
              <a:rPr lang="en-GB" dirty="0"/>
              <a:t>**:  </a:t>
            </a:r>
          </a:p>
          <a:p>
            <a:r>
              <a:rPr lang="en-GB" dirty="0"/>
              <a:t>    The total amount of storage space (in bytes) available for voicemail messages. This helps determine how much space is left for new voicemail messages.</a:t>
            </a:r>
          </a:p>
          <a:p>
            <a:endParaRPr lang="en-GB" dirty="0"/>
          </a:p>
          <a:p>
            <a:r>
              <a:rPr lang="en-GB" dirty="0"/>
              <a:t>12. **</a:t>
            </a:r>
            <a:r>
              <a:rPr lang="en-GB" dirty="0" err="1"/>
              <a:t>source_type</a:t>
            </a:r>
            <a:r>
              <a:rPr lang="en-GB" dirty="0"/>
              <a:t>**:  </a:t>
            </a:r>
          </a:p>
          <a:p>
            <a:r>
              <a:rPr lang="en-GB" dirty="0"/>
              <a:t>    Specifies the type of voicemail source. This might indicate whether the voicemail is provided by the carrier, a third-party app, or another service. Possible values could include:</a:t>
            </a:r>
          </a:p>
          <a:p>
            <a:r>
              <a:rPr lang="en-GB" dirty="0"/>
              <a:t>    - `0`: Carrier-provided</a:t>
            </a:r>
          </a:p>
          <a:p>
            <a:r>
              <a:rPr lang="en-GB" dirty="0"/>
              <a:t>    - `1`: App-provided</a:t>
            </a:r>
          </a:p>
          <a:p>
            <a:r>
              <a:rPr lang="en-GB" dirty="0"/>
              <a:t>    - Other values depending on the system.</a:t>
            </a:r>
          </a:p>
          <a:p>
            <a:endParaRPr lang="en-GB" dirty="0"/>
          </a:p>
          <a:p>
            <a:r>
              <a:rPr lang="en-GB" dirty="0"/>
              <a:t>### Summary:</a:t>
            </a:r>
          </a:p>
          <a:p>
            <a:r>
              <a:rPr lang="en-GB" dirty="0"/>
              <a:t>The `</a:t>
            </a:r>
            <a:r>
              <a:rPr lang="en-GB" dirty="0" err="1"/>
              <a:t>voicemail_status</a:t>
            </a:r>
            <a:r>
              <a:rPr lang="en-GB" dirty="0"/>
              <a:t>` table tracks the status and configuration of voicemail services for each phone account on an Android device. It includes identifiers, URIs for accessing settings and voicemail, states for configuration, data, and notifications, as well as storage quota information. This allows the Android system to manage and display voicemail functionality effectively.</a:t>
            </a:r>
          </a:p>
          <a:p>
            <a:endParaRPr lang="en-GB" dirty="0"/>
          </a:p>
          <a:p>
            <a:r>
              <a:rPr lang="en-GB" dirty="0"/>
              <a:t>If you need more details about any specific column or Android database structure, let me know! I can also search for additional information if needed.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62</a:t>
            </a:fld>
            <a:endParaRPr lang="en-US"/>
          </a:p>
        </p:txBody>
      </p:sp>
    </p:spTree>
    <p:extLst>
      <p:ext uri="{BB962C8B-B14F-4D97-AF65-F5344CB8AC3E}">
        <p14:creationId xmlns:p14="http://schemas.microsoft.com/office/powerpoint/2010/main" val="380057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profile.db</a:t>
            </a:r>
            <a:r>
              <a:rPr lang="en-GB" dirty="0"/>
              <a:t>` file in the `</a:t>
            </a:r>
            <a:r>
              <a:rPr lang="en-GB" dirty="0" err="1"/>
              <a:t>com.android.providers.contacts</a:t>
            </a:r>
            <a:r>
              <a:rPr lang="en-GB" dirty="0"/>
              <a:t>` directory on an Android device is a SQLite database that stores the user's personal profile information, separate from the main contacts database (`contacts2.db`). This file is part of the Android Contacts Provider, which manages contact-related data on the device.</a:t>
            </a:r>
          </a:p>
          <a:p>
            <a:endParaRPr lang="en-GB" dirty="0"/>
          </a:p>
          <a:p>
            <a:r>
              <a:rPr lang="en-GB" dirty="0"/>
              <a:t>### Location and Purpose</a:t>
            </a:r>
          </a:p>
          <a:p>
            <a:r>
              <a:rPr lang="en-GB" dirty="0"/>
              <a:t>The `</a:t>
            </a:r>
            <a:r>
              <a:rPr lang="en-GB" dirty="0" err="1"/>
              <a:t>profile.db</a:t>
            </a:r>
            <a:r>
              <a:rPr lang="en-GB" dirty="0"/>
              <a:t>` file is typically located at `/data/data/</a:t>
            </a:r>
            <a:r>
              <a:rPr lang="en-GB" dirty="0" err="1"/>
              <a:t>com.android.providers.contacts</a:t>
            </a:r>
            <a:r>
              <a:rPr lang="en-GB" dirty="0"/>
              <a:t>/databases/</a:t>
            </a:r>
            <a:r>
              <a:rPr lang="en-GB" dirty="0" err="1"/>
              <a:t>profile.db</a:t>
            </a:r>
            <a:r>
              <a:rPr lang="en-GB" dirty="0"/>
              <a:t>`. It is used to store the device owner's personal information, such as their name, email, phone number, and other details that are part of the "My Profile" or "Me" contact entry in the Contacts app. This separation allows the system to manage the user's profile distinctly from other contacts while maintaining a similar structure for easier integration with the Contacts Provider.</a:t>
            </a:r>
          </a:p>
          <a:p>
            <a:endParaRPr lang="en-GB" dirty="0"/>
          </a:p>
          <a:p>
            <a:r>
              <a:rPr lang="en-GB" dirty="0"/>
              <a:t>### Structure and Relation to `contacts2.db`</a:t>
            </a:r>
          </a:p>
          <a:p>
            <a:r>
              <a:rPr lang="en-GB" dirty="0"/>
              <a:t>The structure of `</a:t>
            </a:r>
            <a:r>
              <a:rPr lang="en-GB" dirty="0" err="1"/>
              <a:t>profile.db</a:t>
            </a:r>
            <a:r>
              <a:rPr lang="en-GB" dirty="0"/>
              <a:t>` mirrors that of `contacts2.db`, which is the primary database for storing all other contacts on the device. Both databases are managed by the Contacts Provider and contain similar tables, such as:</a:t>
            </a:r>
          </a:p>
          <a:p>
            <a:r>
              <a:rPr lang="en-GB" dirty="0"/>
              <a:t>- **</a:t>
            </a:r>
            <a:r>
              <a:rPr lang="en-GB" dirty="0" err="1"/>
              <a:t>raw_contacts</a:t>
            </a:r>
            <a:r>
              <a:rPr lang="en-GB" dirty="0"/>
              <a:t>**: Stores individual entries for the profile (e.g., the user's own contact info).</a:t>
            </a:r>
          </a:p>
          <a:p>
            <a:r>
              <a:rPr lang="en-GB" dirty="0"/>
              <a:t>- **data**: Holds specific details like phone numbers, emails, and addresses, linked to the `</a:t>
            </a:r>
            <a:r>
              <a:rPr lang="en-GB" dirty="0" err="1"/>
              <a:t>raw_contacts</a:t>
            </a:r>
            <a:r>
              <a:rPr lang="en-GB" dirty="0"/>
              <a:t>` entries.</a:t>
            </a:r>
          </a:p>
          <a:p>
            <a:r>
              <a:rPr lang="en-GB" dirty="0"/>
              <a:t>- **</a:t>
            </a:r>
            <a:r>
              <a:rPr lang="en-GB" dirty="0" err="1"/>
              <a:t>mimetypes</a:t>
            </a:r>
            <a:r>
              <a:rPr lang="en-GB" dirty="0"/>
              <a:t>**: Defines the types of data stored in the `data` table (e.g., phone number, email).</a:t>
            </a:r>
          </a:p>
          <a:p>
            <a:endParaRPr lang="en-GB" dirty="0"/>
          </a:p>
          <a:p>
            <a:r>
              <a:rPr lang="en-GB" dirty="0"/>
              <a:t>The key difference is that `</a:t>
            </a:r>
            <a:r>
              <a:rPr lang="en-GB" dirty="0" err="1"/>
              <a:t>profile.db</a:t>
            </a:r>
            <a:r>
              <a:rPr lang="en-GB" dirty="0"/>
              <a:t>` is dedicated solely to the user's profile, while `contacts2.db` contains data for all other contacts. This separation ensures that the user's profile can be accessed and managed independently, often with special permissions or restrictions, as it may be tied to system-level features like caller ID or account syncing.</a:t>
            </a:r>
          </a:p>
          <a:p>
            <a:endParaRPr lang="en-GB" dirty="0"/>
          </a:p>
          <a:p>
            <a:r>
              <a:rPr lang="en-GB" dirty="0"/>
              <a:t>### Why a Separate Database?</a:t>
            </a:r>
          </a:p>
          <a:p>
            <a:r>
              <a:rPr lang="en-GB" dirty="0"/>
              <a:t>Using a separate `</a:t>
            </a:r>
            <a:r>
              <a:rPr lang="en-GB" dirty="0" err="1"/>
              <a:t>profile.db</a:t>
            </a:r>
            <a:r>
              <a:rPr lang="en-GB" dirty="0"/>
              <a:t>` allows Android to:</a:t>
            </a:r>
          </a:p>
          <a:p>
            <a:r>
              <a:rPr lang="en-GB" dirty="0"/>
              <a:t>- **Enhance Security and Privacy**: The user's profile data can be isolated, potentially with stricter access controls, since it often contains sensitive personal information.</a:t>
            </a:r>
          </a:p>
          <a:p>
            <a:r>
              <a:rPr lang="en-GB" dirty="0"/>
              <a:t>- **Simplify Syncing**: The profile can be synced separately with services like Google Contacts, ensuring that the "Me" contact is consistently updated across devices without affecting other contacts.</a:t>
            </a:r>
          </a:p>
          <a:p>
            <a:r>
              <a:rPr lang="en-GB" dirty="0"/>
              <a:t>- **Optimize Performance**: Keeping the user's profile separate avoids cluttering the main contacts database, which might contain hundreds or thousands of entries.</a:t>
            </a:r>
          </a:p>
          <a:p>
            <a:endParaRPr lang="en-GB" dirty="0"/>
          </a:p>
          <a:p>
            <a:r>
              <a:rPr lang="en-GB" dirty="0"/>
              <a:t>### Accessing `</a:t>
            </a:r>
            <a:r>
              <a:rPr lang="en-GB" dirty="0" err="1"/>
              <a:t>profile.db</a:t>
            </a:r>
            <a:r>
              <a:rPr lang="en-GB" dirty="0"/>
              <a:t>`</a:t>
            </a:r>
          </a:p>
          <a:p>
            <a:r>
              <a:rPr lang="en-GB" dirty="0"/>
              <a:t>Accessing `</a:t>
            </a:r>
            <a:r>
              <a:rPr lang="en-GB" dirty="0" err="1"/>
              <a:t>profile.db</a:t>
            </a:r>
            <a:r>
              <a:rPr lang="en-GB" dirty="0"/>
              <a:t>` typically requires root privileges because it resides in the protected `/data/data/` directory. You can pull the file using ADB (Android Debug Bridge) with commands like:</a:t>
            </a:r>
          </a:p>
          <a:p>
            <a:r>
              <a:rPr lang="en-GB" dirty="0"/>
              <a:t>```</a:t>
            </a:r>
          </a:p>
          <a:p>
            <a:r>
              <a:rPr lang="en-GB" dirty="0" err="1"/>
              <a:t>adb</a:t>
            </a:r>
            <a:r>
              <a:rPr lang="en-GB" dirty="0"/>
              <a:t> root</a:t>
            </a:r>
          </a:p>
          <a:p>
            <a:r>
              <a:rPr lang="en-GB" dirty="0" err="1"/>
              <a:t>adb</a:t>
            </a:r>
            <a:r>
              <a:rPr lang="en-GB" dirty="0"/>
              <a:t> pull /data/data/</a:t>
            </a:r>
            <a:r>
              <a:rPr lang="en-GB" dirty="0" err="1"/>
              <a:t>com.android.providers.contacts</a:t>
            </a:r>
            <a:r>
              <a:rPr lang="en-GB" dirty="0"/>
              <a:t>/databases/</a:t>
            </a:r>
            <a:r>
              <a:rPr lang="en-GB" dirty="0" err="1"/>
              <a:t>profile.db</a:t>
            </a:r>
            <a:endParaRPr lang="en-GB" dirty="0"/>
          </a:p>
          <a:p>
            <a:r>
              <a:rPr lang="en-GB" dirty="0"/>
              <a:t>```</a:t>
            </a:r>
          </a:p>
          <a:p>
            <a:r>
              <a:rPr lang="en-GB" dirty="0"/>
              <a:t>Once obtained, you can use a SQLite database browser (e.g., DB Browser for SQLite) to inspect its contents. However, direct access to this database is not intended for most apps or users; instead, the Contacts Provider API should be used to interact with profile data programmatically.</a:t>
            </a:r>
          </a:p>
          <a:p>
            <a:endParaRPr lang="en-GB" dirty="0"/>
          </a:p>
          <a:p>
            <a:r>
              <a:rPr lang="en-GB" dirty="0"/>
              <a:t>### Practical Use</a:t>
            </a:r>
          </a:p>
          <a:p>
            <a:r>
              <a:rPr lang="en-GB" dirty="0"/>
              <a:t>The profile data in `</a:t>
            </a:r>
            <a:r>
              <a:rPr lang="en-GB" dirty="0" err="1"/>
              <a:t>profile.db</a:t>
            </a:r>
            <a:r>
              <a:rPr lang="en-GB" dirty="0"/>
              <a:t>` is what populates the "Me" card in the Contacts app. It’s often linked to the primary Google account on the device and can be accessed or modified via the Contacts app or through APIs like `</a:t>
            </a:r>
            <a:r>
              <a:rPr lang="en-GB" dirty="0" err="1"/>
              <a:t>ContactsContract.Profile</a:t>
            </a:r>
            <a:r>
              <a:rPr lang="en-GB" dirty="0"/>
              <a:t>`. For example, to retrieve the user’s profile programmatically, you can query the `</a:t>
            </a:r>
            <a:r>
              <a:rPr lang="en-GB" dirty="0" err="1"/>
              <a:t>ContactsContract.Profile.CONTENT_URI</a:t>
            </a:r>
            <a:r>
              <a:rPr lang="en-GB" dirty="0"/>
              <a:t>` without any selection criteria, as noted in Android documentation.</a:t>
            </a:r>
          </a:p>
          <a:p>
            <a:endParaRPr lang="en-GB" dirty="0"/>
          </a:p>
          <a:p>
            <a:r>
              <a:rPr lang="en-GB" dirty="0"/>
              <a:t>### Sources</a:t>
            </a:r>
          </a:p>
          <a:p>
            <a:r>
              <a:rPr lang="en-GB" dirty="0"/>
              <a:t>This explanation is based on information from Android developer documentation and community discussions about the Contacts Provider database structure. Specifically, the role of `</a:t>
            </a:r>
            <a:r>
              <a:rPr lang="en-GB" dirty="0" err="1"/>
              <a:t>profile.db</a:t>
            </a:r>
            <a:r>
              <a:rPr lang="en-GB" dirty="0"/>
              <a:t>` is mentioned in contexts discussing the Contacts Provider’s architecture and database management. For further details, you can refer to the Android Developer documentation on the Contacts Provider.[](https://developer.android.com/identity/providers/contacts-provider)[](https://xianminx.github.io/2012/06/24/android-contact-provider-in-deep/)[](https://www.programmersought.com/article/5920369126/)</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65</a:t>
            </a:fld>
            <a:endParaRPr lang="en-US"/>
          </a:p>
        </p:txBody>
      </p:sp>
    </p:spTree>
    <p:extLst>
      <p:ext uri="{BB962C8B-B14F-4D97-AF65-F5344CB8AC3E}">
        <p14:creationId xmlns:p14="http://schemas.microsoft.com/office/powerpoint/2010/main" val="36660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27109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5786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1.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0.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6.png"/><Relationship Id="rId16" Type="http://schemas.openxmlformats.org/officeDocument/2006/relationships/image" Target="../media/image350.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0.png"/><Relationship Id="rId18" Type="http://schemas.openxmlformats.org/officeDocument/2006/relationships/customXml" Target="../ink/ink36.xml"/><Relationship Id="rId26" Type="http://schemas.openxmlformats.org/officeDocument/2006/relationships/customXml" Target="../ink/ink40.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customXml" Target="../ink/ink33.xml"/><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customXml" Target="../ink/ink29.xml"/><Relationship Id="rId16" Type="http://schemas.openxmlformats.org/officeDocument/2006/relationships/customXml" Target="../ink/ink35.xml"/><Relationship Id="rId20" Type="http://schemas.openxmlformats.org/officeDocument/2006/relationships/customXml" Target="../ink/ink37.xml"/><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24" Type="http://schemas.openxmlformats.org/officeDocument/2006/relationships/customXml" Target="../ink/ink39.xml"/><Relationship Id="rId5" Type="http://schemas.openxmlformats.org/officeDocument/2006/relationships/image" Target="../media/image44.png"/><Relationship Id="rId15" Type="http://schemas.openxmlformats.org/officeDocument/2006/relationships/image" Target="../media/image450.png"/><Relationship Id="rId23" Type="http://schemas.openxmlformats.org/officeDocument/2006/relationships/image" Target="../media/image49.png"/><Relationship Id="rId28" Type="http://schemas.openxmlformats.org/officeDocument/2006/relationships/customXml" Target="../ink/ink41.xml"/><Relationship Id="rId19" Type="http://schemas.openxmlformats.org/officeDocument/2006/relationships/image" Target="../media/image47.png"/><Relationship Id="rId4" Type="http://schemas.openxmlformats.org/officeDocument/2006/relationships/customXml" Target="../ink/ink30.xml"/><Relationship Id="rId14" Type="http://schemas.openxmlformats.org/officeDocument/2006/relationships/customXml" Target="../ink/ink34.xml"/><Relationship Id="rId22" Type="http://schemas.openxmlformats.org/officeDocument/2006/relationships/customXml" Target="../ink/ink38.xml"/><Relationship Id="rId27"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customXml" Target="../ink/ink44.xml"/><Relationship Id="rId13" Type="http://schemas.openxmlformats.org/officeDocument/2006/relationships/image" Target="../media/image190.png"/><Relationship Id="rId18" Type="http://schemas.openxmlformats.org/officeDocument/2006/relationships/customXml" Target="../ink/ink49.xml"/><Relationship Id="rId3" Type="http://schemas.openxmlformats.org/officeDocument/2006/relationships/image" Target="../media/image59.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6.xml"/><Relationship Id="rId17" Type="http://schemas.openxmlformats.org/officeDocument/2006/relationships/image" Target="../media/image210.png"/><Relationship Id="rId2" Type="http://schemas.openxmlformats.org/officeDocument/2006/relationships/image" Target="../media/image58.png"/><Relationship Id="rId16" Type="http://schemas.openxmlformats.org/officeDocument/2006/relationships/customXml" Target="../ink/ink48.xml"/><Relationship Id="rId20" Type="http://schemas.openxmlformats.org/officeDocument/2006/relationships/customXml" Target="../ink/ink50.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5.xml"/><Relationship Id="rId19" Type="http://schemas.openxmlformats.org/officeDocument/2006/relationships/image" Target="../media/image220.png"/><Relationship Id="rId4" Type="http://schemas.openxmlformats.org/officeDocument/2006/relationships/customXml" Target="../ink/ink42.xml"/><Relationship Id="rId9" Type="http://schemas.openxmlformats.org/officeDocument/2006/relationships/image" Target="../media/image170.png"/><Relationship Id="rId14" Type="http://schemas.openxmlformats.org/officeDocument/2006/relationships/customXml" Target="../ink/ink47.xml"/><Relationship Id="rId22" Type="http://schemas.openxmlformats.org/officeDocument/2006/relationships/customXml" Target="../ink/ink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information</a:t>
            </a:r>
          </a:p>
          <a:p>
            <a:pPr lvl="1"/>
            <a:r>
              <a:rPr lang="en-GB" dirty="0"/>
              <a:t>sample apps: Google, WhatsApp</a:t>
            </a:r>
          </a:p>
          <a:p>
            <a:r>
              <a:rPr lang="en-GB" b="1" dirty="0"/>
              <a:t>Forensic Value: </a:t>
            </a:r>
            <a:r>
              <a:rPr lang="en-GB" dirty="0"/>
              <a:t>It reveals the accounts linked to the device, which can help identify the device owner or users (e.g., email addresses or app-specific accounts). W</a:t>
            </a:r>
          </a:p>
        </p:txBody>
      </p:sp>
    </p:spTree>
    <p:extLst>
      <p:ext uri="{BB962C8B-B14F-4D97-AF65-F5344CB8AC3E}">
        <p14:creationId xmlns:p14="http://schemas.microsoft.com/office/powerpoint/2010/main" val="302924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normAutofit/>
          </a:bodyPr>
          <a:lstStyle/>
          <a:p>
            <a:r>
              <a:rPr lang="en-GB" b="1" dirty="0"/>
              <a:t>Explanation: </a:t>
            </a:r>
            <a:r>
              <a:rPr lang="en-GB" dirty="0"/>
              <a:t>contains all raw contact entries from all apps (e.g., Google, WhatsApp). </a:t>
            </a:r>
          </a:p>
          <a:p>
            <a:pPr lvl="1"/>
            <a:r>
              <a:rPr lang="en-GB" dirty="0"/>
              <a:t>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a:t>
            </a:r>
          </a:p>
          <a:p>
            <a:r>
              <a:rPr lang="en-GB" b="1" dirty="0"/>
              <a:t>Forensic Value: </a:t>
            </a:r>
            <a:r>
              <a:rPr lang="en-GB" dirty="0"/>
              <a:t>This table is crucial for understanding the origin of contacts (e.g., synced from Gmail vs. manually added) and tracking account-specific interactions. </a:t>
            </a:r>
          </a:p>
          <a:p>
            <a:pPr lvl="1"/>
            <a:r>
              <a:rPr lang="en-GB" dirty="0"/>
              <a:t>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a:t>
            </a:r>
          </a:p>
          <a:p>
            <a:pPr lvl="1"/>
            <a:r>
              <a:rPr lang="en-GB" dirty="0"/>
              <a:t>such as the contact ID and whether the contact has been starred or pinned. </a:t>
            </a:r>
          </a:p>
          <a:p>
            <a:pPr lvl="1"/>
            <a:r>
              <a:rPr lang="en-GB" dirty="0"/>
              <a:t>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from all apps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368C6E-4AEE-9580-E0C2-1339DA7426DD}"/>
              </a:ext>
            </a:extLst>
          </p:cNvPr>
          <p:cNvPicPr>
            <a:picLocks noChangeAspect="1"/>
          </p:cNvPicPr>
          <p:nvPr/>
        </p:nvPicPr>
        <p:blipFill>
          <a:blip r:embed="rId2"/>
          <a:stretch>
            <a:fillRect/>
          </a:stretch>
        </p:blipFill>
        <p:spPr>
          <a:xfrm>
            <a:off x="3337323" y="1565025"/>
            <a:ext cx="3851175" cy="1261302"/>
          </a:xfrm>
          <a:prstGeom prst="rect">
            <a:avLst/>
          </a:prstGeom>
        </p:spPr>
      </p:pic>
      <p:graphicFrame>
        <p:nvGraphicFramePr>
          <p:cNvPr id="7" name="Table 6">
            <a:extLst>
              <a:ext uri="{FF2B5EF4-FFF2-40B4-BE49-F238E27FC236}">
                <a16:creationId xmlns:a16="http://schemas.microsoft.com/office/drawing/2014/main" id="{80E13A5F-9A81-2C0E-5040-123BB66F6B0A}"/>
              </a:ext>
            </a:extLst>
          </p:cNvPr>
          <p:cNvGraphicFramePr>
            <a:graphicFrameLocks noGrp="1"/>
          </p:cNvGraphicFramePr>
          <p:nvPr>
            <p:extLst>
              <p:ext uri="{D42A27DB-BD31-4B8C-83A1-F6EECF244321}">
                <p14:modId xmlns:p14="http://schemas.microsoft.com/office/powerpoint/2010/main" val="764506591"/>
              </p:ext>
            </p:extLst>
          </p:nvPr>
        </p:nvGraphicFramePr>
        <p:xfrm>
          <a:off x="1522058" y="3248461"/>
          <a:ext cx="9542182" cy="2360321"/>
        </p:xfrm>
        <a:graphic>
          <a:graphicData uri="http://schemas.openxmlformats.org/drawingml/2006/table">
            <a:tbl>
              <a:tblPr>
                <a:tableStyleId>{5940675A-B579-460E-94D1-54222C63F5DA}</a:tableStyleId>
              </a:tblPr>
              <a:tblGrid>
                <a:gridCol w="2027477">
                  <a:extLst>
                    <a:ext uri="{9D8B030D-6E8A-4147-A177-3AD203B41FA5}">
                      <a16:colId xmlns:a16="http://schemas.microsoft.com/office/drawing/2014/main" val="3918123249"/>
                    </a:ext>
                  </a:extLst>
                </a:gridCol>
                <a:gridCol w="7514705">
                  <a:extLst>
                    <a:ext uri="{9D8B030D-6E8A-4147-A177-3AD203B41FA5}">
                      <a16:colId xmlns:a16="http://schemas.microsoft.com/office/drawing/2014/main" val="318039029"/>
                    </a:ext>
                  </a:extLst>
                </a:gridCol>
              </a:tblGrid>
              <a:tr h="259781">
                <a:tc>
                  <a:txBody>
                    <a:bodyPr/>
                    <a:lstStyle/>
                    <a:p>
                      <a:pPr>
                        <a:buNone/>
                      </a:pPr>
                      <a:r>
                        <a:rPr lang="en-US" sz="1800"/>
                        <a:t>Column Name</a:t>
                      </a:r>
                    </a:p>
                  </a:txBody>
                  <a:tcPr marL="64945" marR="64945" marT="32473" marB="32473" anchor="ctr"/>
                </a:tc>
                <a:tc>
                  <a:txBody>
                    <a:bodyPr/>
                    <a:lstStyle/>
                    <a:p>
                      <a:pPr>
                        <a:buNone/>
                      </a:pPr>
                      <a:r>
                        <a:rPr lang="en-US" sz="1800"/>
                        <a:t>Description</a:t>
                      </a:r>
                    </a:p>
                  </a:txBody>
                  <a:tcPr marL="64945" marR="64945" marT="32473" marB="32473" anchor="ctr"/>
                </a:tc>
                <a:extLst>
                  <a:ext uri="{0D108BD9-81ED-4DB2-BD59-A6C34878D82A}">
                    <a16:rowId xmlns:a16="http://schemas.microsoft.com/office/drawing/2014/main" val="217898134"/>
                  </a:ext>
                </a:extLst>
              </a:tr>
              <a:tr h="259781">
                <a:tc>
                  <a:txBody>
                    <a:bodyPr/>
                    <a:lstStyle/>
                    <a:p>
                      <a:pPr>
                        <a:buNone/>
                      </a:pPr>
                      <a:r>
                        <a:rPr lang="en-US" sz="1800" b="1"/>
                        <a:t>_id</a:t>
                      </a:r>
                      <a:endParaRPr lang="en-US" sz="1800"/>
                    </a:p>
                  </a:txBody>
                  <a:tcPr marL="64945" marR="64945" marT="32473" marB="32473" anchor="ctr"/>
                </a:tc>
                <a:tc>
                  <a:txBody>
                    <a:bodyPr/>
                    <a:lstStyle/>
                    <a:p>
                      <a:pPr>
                        <a:buNone/>
                      </a:pPr>
                      <a:r>
                        <a:rPr lang="en-GB" sz="1800"/>
                        <a:t>Primary key (unique identifier for each account)</a:t>
                      </a:r>
                    </a:p>
                  </a:txBody>
                  <a:tcPr marL="64945" marR="64945" marT="32473" marB="32473" anchor="ctr"/>
                </a:tc>
                <a:extLst>
                  <a:ext uri="{0D108BD9-81ED-4DB2-BD59-A6C34878D82A}">
                    <a16:rowId xmlns:a16="http://schemas.microsoft.com/office/drawing/2014/main" val="1506918674"/>
                  </a:ext>
                </a:extLst>
              </a:tr>
              <a:tr h="454617">
                <a:tc>
                  <a:txBody>
                    <a:bodyPr/>
                    <a:lstStyle/>
                    <a:p>
                      <a:pPr>
                        <a:buNone/>
                      </a:pPr>
                      <a:r>
                        <a:rPr lang="en-US" sz="1800" b="1"/>
                        <a:t>account_name</a:t>
                      </a:r>
                      <a:endParaRPr lang="en-US" sz="1800"/>
                    </a:p>
                  </a:txBody>
                  <a:tcPr marL="64945" marR="64945" marT="32473" marB="32473" anchor="ctr"/>
                </a:tc>
                <a:tc>
                  <a:txBody>
                    <a:bodyPr/>
                    <a:lstStyle/>
                    <a:p>
                      <a:pPr>
                        <a:buNone/>
                      </a:pPr>
                      <a:r>
                        <a:rPr lang="en-GB" sz="1800"/>
                        <a:t>The user’s account name (e.g., email address or username)</a:t>
                      </a:r>
                    </a:p>
                  </a:txBody>
                  <a:tcPr marL="64945" marR="64945" marT="32473" marB="32473" anchor="ctr"/>
                </a:tc>
                <a:extLst>
                  <a:ext uri="{0D108BD9-81ED-4DB2-BD59-A6C34878D82A}">
                    <a16:rowId xmlns:a16="http://schemas.microsoft.com/office/drawing/2014/main" val="1275443546"/>
                  </a:ext>
                </a:extLst>
              </a:tr>
              <a:tr h="454617">
                <a:tc>
                  <a:txBody>
                    <a:bodyPr/>
                    <a:lstStyle/>
                    <a:p>
                      <a:pPr>
                        <a:buNone/>
                      </a:pPr>
                      <a:r>
                        <a:rPr lang="en-US" sz="1800" b="1"/>
                        <a:t>account_type</a:t>
                      </a:r>
                      <a:endParaRPr lang="en-US" sz="1800"/>
                    </a:p>
                  </a:txBody>
                  <a:tcPr marL="64945" marR="64945" marT="32473" marB="32473" anchor="ctr"/>
                </a:tc>
                <a:tc>
                  <a:txBody>
                    <a:bodyPr/>
                    <a:lstStyle/>
                    <a:p>
                      <a:pPr>
                        <a:buNone/>
                      </a:pPr>
                      <a:r>
                        <a:rPr lang="en-GB" sz="1800"/>
                        <a:t>The type of the account (e.g., com.google, com.whatsapp, com.android.exchange)</a:t>
                      </a:r>
                    </a:p>
                  </a:txBody>
                  <a:tcPr marL="64945" marR="64945" marT="32473" marB="32473" anchor="ctr"/>
                </a:tc>
                <a:extLst>
                  <a:ext uri="{0D108BD9-81ED-4DB2-BD59-A6C34878D82A}">
                    <a16:rowId xmlns:a16="http://schemas.microsoft.com/office/drawing/2014/main" val="762756227"/>
                  </a:ext>
                </a:extLst>
              </a:tr>
              <a:tr h="454617">
                <a:tc>
                  <a:txBody>
                    <a:bodyPr/>
                    <a:lstStyle/>
                    <a:p>
                      <a:pPr>
                        <a:buNone/>
                      </a:pPr>
                      <a:r>
                        <a:rPr lang="en-US" sz="1800" b="1"/>
                        <a:t>data_set</a:t>
                      </a:r>
                      <a:endParaRPr lang="en-US" sz="1800"/>
                    </a:p>
                  </a:txBody>
                  <a:tcPr marL="64945" marR="64945" marT="32473" marB="32473" anchor="ctr"/>
                </a:tc>
                <a:tc>
                  <a:txBody>
                    <a:bodyPr/>
                    <a:lstStyle/>
                    <a:p>
                      <a:pPr>
                        <a:buNone/>
                      </a:pPr>
                      <a:r>
                        <a:rPr lang="en-GB" sz="1800" dirty="0"/>
                        <a:t>Optional — distinguishes data sets within the same account type (e.g., corporate directory vs. personal)</a:t>
                      </a:r>
                    </a:p>
                  </a:txBody>
                  <a:tcPr marL="64945" marR="64945" marT="32473" marB="32473" anchor="ctr"/>
                </a:tc>
                <a:extLst>
                  <a:ext uri="{0D108BD9-81ED-4DB2-BD59-A6C34878D82A}">
                    <a16:rowId xmlns:a16="http://schemas.microsoft.com/office/drawing/2014/main" val="237457159"/>
                  </a:ext>
                </a:extLst>
              </a:tr>
            </a:tbl>
          </a:graphicData>
        </a:graphic>
      </p:graphicFrame>
    </p:spTree>
    <p:extLst>
      <p:ext uri="{BB962C8B-B14F-4D97-AF65-F5344CB8AC3E}">
        <p14:creationId xmlns:p14="http://schemas.microsoft.com/office/powerpoint/2010/main" val="359042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970497" y="1850200"/>
            <a:ext cx="5787750" cy="3642575"/>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r>
              <a:rPr lang="en-US" dirty="0"/>
              <a:t>stored aggregated contacts from all apps</a:t>
            </a:r>
          </a:p>
        </p:txBody>
      </p:sp>
    </p:spTree>
    <p:extLst>
      <p:ext uri="{BB962C8B-B14F-4D97-AF65-F5344CB8AC3E}">
        <p14:creationId xmlns:p14="http://schemas.microsoft.com/office/powerpoint/2010/main" val="76728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3"/>
          <a:srcRect r="61563"/>
          <a:stretch/>
        </p:blipFill>
        <p:spPr>
          <a:xfrm>
            <a:off x="125204" y="63325"/>
            <a:ext cx="2984099" cy="6694921"/>
          </a:xfrm>
          <a:prstGeom prst="rect">
            <a:avLst/>
          </a:prstGeom>
        </p:spPr>
      </p:pic>
      <p:graphicFrame>
        <p:nvGraphicFramePr>
          <p:cNvPr id="7" name="Table 6">
            <a:extLst>
              <a:ext uri="{FF2B5EF4-FFF2-40B4-BE49-F238E27FC236}">
                <a16:creationId xmlns:a16="http://schemas.microsoft.com/office/drawing/2014/main" id="{D547A660-05E4-00F9-6833-7B7601B4E45E}"/>
              </a:ext>
            </a:extLst>
          </p:cNvPr>
          <p:cNvGraphicFramePr>
            <a:graphicFrameLocks noGrp="1"/>
          </p:cNvGraphicFramePr>
          <p:nvPr>
            <p:extLst>
              <p:ext uri="{D42A27DB-BD31-4B8C-83A1-F6EECF244321}">
                <p14:modId xmlns:p14="http://schemas.microsoft.com/office/powerpoint/2010/main" val="396504448"/>
              </p:ext>
            </p:extLst>
          </p:nvPr>
        </p:nvGraphicFramePr>
        <p:xfrm>
          <a:off x="3491345" y="179705"/>
          <a:ext cx="8503920" cy="6475985"/>
        </p:xfrm>
        <a:graphic>
          <a:graphicData uri="http://schemas.openxmlformats.org/drawingml/2006/table">
            <a:tbl>
              <a:tblPr>
                <a:tableStyleId>{5940675A-B579-460E-94D1-54222C63F5DA}</a:tableStyleId>
              </a:tblPr>
              <a:tblGrid>
                <a:gridCol w="2307724">
                  <a:extLst>
                    <a:ext uri="{9D8B030D-6E8A-4147-A177-3AD203B41FA5}">
                      <a16:colId xmlns:a16="http://schemas.microsoft.com/office/drawing/2014/main" val="1326699367"/>
                    </a:ext>
                  </a:extLst>
                </a:gridCol>
                <a:gridCol w="1090463">
                  <a:extLst>
                    <a:ext uri="{9D8B030D-6E8A-4147-A177-3AD203B41FA5}">
                      <a16:colId xmlns:a16="http://schemas.microsoft.com/office/drawing/2014/main" val="2230252274"/>
                    </a:ext>
                  </a:extLst>
                </a:gridCol>
                <a:gridCol w="5105733">
                  <a:extLst>
                    <a:ext uri="{9D8B030D-6E8A-4147-A177-3AD203B41FA5}">
                      <a16:colId xmlns:a16="http://schemas.microsoft.com/office/drawing/2014/main" val="641833828"/>
                    </a:ext>
                  </a:extLst>
                </a:gridCol>
              </a:tblGrid>
              <a:tr h="106130">
                <a:tc>
                  <a:txBody>
                    <a:bodyPr/>
                    <a:lstStyle/>
                    <a:p>
                      <a:pPr>
                        <a:buNone/>
                      </a:pPr>
                      <a:r>
                        <a:rPr lang="en-US" sz="1400" b="1"/>
                        <a:t>Column Name</a:t>
                      </a:r>
                    </a:p>
                  </a:txBody>
                  <a:tcPr marL="26533" marR="26533" marT="13266" marB="13266" anchor="ctr"/>
                </a:tc>
                <a:tc>
                  <a:txBody>
                    <a:bodyPr/>
                    <a:lstStyle/>
                    <a:p>
                      <a:pPr>
                        <a:buNone/>
                      </a:pPr>
                      <a:r>
                        <a:rPr lang="en-US" sz="1400" b="1"/>
                        <a:t>Data Type</a:t>
                      </a:r>
                    </a:p>
                  </a:txBody>
                  <a:tcPr marL="26533" marR="26533" marT="13266" marB="13266" anchor="ctr"/>
                </a:tc>
                <a:tc>
                  <a:txBody>
                    <a:bodyPr/>
                    <a:lstStyle/>
                    <a:p>
                      <a:pPr>
                        <a:buNone/>
                      </a:pPr>
                      <a:r>
                        <a:rPr lang="en-US" sz="1400" b="1" dirty="0"/>
                        <a:t>Description</a:t>
                      </a:r>
                    </a:p>
                  </a:txBody>
                  <a:tcPr marL="26533" marR="26533" marT="13266" marB="13266" anchor="ctr"/>
                </a:tc>
                <a:extLst>
                  <a:ext uri="{0D108BD9-81ED-4DB2-BD59-A6C34878D82A}">
                    <a16:rowId xmlns:a16="http://schemas.microsoft.com/office/drawing/2014/main" val="1924886090"/>
                  </a:ext>
                </a:extLst>
              </a:tr>
              <a:tr h="185728">
                <a:tc>
                  <a:txBody>
                    <a:bodyPr/>
                    <a:lstStyle/>
                    <a:p>
                      <a:pPr>
                        <a:buNone/>
                      </a:pPr>
                      <a:r>
                        <a:rPr lang="en-US" sz="1400" b="1"/>
                        <a: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Primary key (unique ID of the raw contact)</a:t>
                      </a:r>
                    </a:p>
                  </a:txBody>
                  <a:tcPr marL="26533" marR="26533" marT="13266" marB="13266" anchor="ctr"/>
                </a:tc>
                <a:extLst>
                  <a:ext uri="{0D108BD9-81ED-4DB2-BD59-A6C34878D82A}">
                    <a16:rowId xmlns:a16="http://schemas.microsoft.com/office/drawing/2014/main" val="230873000"/>
                  </a:ext>
                </a:extLst>
              </a:tr>
              <a:tr h="265325">
                <a:tc>
                  <a:txBody>
                    <a:bodyPr/>
                    <a:lstStyle/>
                    <a:p>
                      <a:pPr>
                        <a:buNone/>
                      </a:pPr>
                      <a:r>
                        <a:rPr lang="en-US" sz="1400" b="1">
                          <a:highlight>
                            <a:srgbClr val="FFFF00"/>
                          </a:highlight>
                        </a:rPr>
                        <a:t>account_id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Foreign key linking to the accounts table (</a:t>
                      </a:r>
                      <a:r>
                        <a:rPr lang="en-GB" sz="1400" dirty="0" err="1">
                          <a:highlight>
                            <a:srgbClr val="FFFF00"/>
                          </a:highlight>
                        </a:rPr>
                        <a:t>accounts._id</a:t>
                      </a:r>
                      <a:r>
                        <a:rPr lang="en-GB" sz="1400" dirty="0">
                          <a:highlight>
                            <a:srgbClr val="FFFF00"/>
                          </a:highlight>
                        </a:rPr>
                        <a:t>)</a:t>
                      </a:r>
                    </a:p>
                  </a:txBody>
                  <a:tcPr marL="26533" marR="26533" marT="13266" marB="13266" anchor="ctr"/>
                </a:tc>
                <a:extLst>
                  <a:ext uri="{0D108BD9-81ED-4DB2-BD59-A6C34878D82A}">
                    <a16:rowId xmlns:a16="http://schemas.microsoft.com/office/drawing/2014/main" val="3807089466"/>
                  </a:ext>
                </a:extLst>
              </a:tr>
              <a:tr h="185728">
                <a:tc>
                  <a:txBody>
                    <a:bodyPr/>
                    <a:lstStyle/>
                    <a:p>
                      <a:pPr>
                        <a:buNone/>
                      </a:pPr>
                      <a:r>
                        <a:rPr lang="en-US" sz="1400" b="1"/>
                        <a:t>sourceid</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Unique ID of this contact in its source account (e.g., Google ID)</a:t>
                      </a:r>
                    </a:p>
                  </a:txBody>
                  <a:tcPr marL="26533" marR="26533" marT="13266" marB="13266" anchor="ctr"/>
                </a:tc>
                <a:extLst>
                  <a:ext uri="{0D108BD9-81ED-4DB2-BD59-A6C34878D82A}">
                    <a16:rowId xmlns:a16="http://schemas.microsoft.com/office/drawing/2014/main" val="995163723"/>
                  </a:ext>
                </a:extLst>
              </a:tr>
              <a:tr h="185728">
                <a:tc>
                  <a:txBody>
                    <a:bodyPr/>
                    <a:lstStyle/>
                    <a:p>
                      <a:pPr>
                        <a:buNone/>
                      </a:pPr>
                      <a:r>
                        <a:rPr lang="en-GB" sz="1400" b="1"/>
                        <a:t>raw_contact_is_read_only</a:t>
                      </a:r>
                      <a:endParaRPr lang="en-GB"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the contact cannot be edited locally</a:t>
                      </a:r>
                    </a:p>
                  </a:txBody>
                  <a:tcPr marL="26533" marR="26533" marT="13266" marB="13266" anchor="ctr"/>
                </a:tc>
                <a:extLst>
                  <a:ext uri="{0D108BD9-81ED-4DB2-BD59-A6C34878D82A}">
                    <a16:rowId xmlns:a16="http://schemas.microsoft.com/office/drawing/2014/main" val="3503368930"/>
                  </a:ext>
                </a:extLst>
              </a:tr>
              <a:tr h="185728">
                <a:tc>
                  <a:txBody>
                    <a:bodyPr/>
                    <a:lstStyle/>
                    <a:p>
                      <a:pPr>
                        <a:buNone/>
                      </a:pPr>
                      <a:r>
                        <a:rPr lang="en-US" sz="1400" b="1"/>
                        <a:t>version</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Version counter incremented when contact changes</a:t>
                      </a:r>
                    </a:p>
                  </a:txBody>
                  <a:tcPr marL="26533" marR="26533" marT="13266" marB="13266" anchor="ctr"/>
                </a:tc>
                <a:extLst>
                  <a:ext uri="{0D108BD9-81ED-4DB2-BD59-A6C34878D82A}">
                    <a16:rowId xmlns:a16="http://schemas.microsoft.com/office/drawing/2014/main" val="3723841944"/>
                  </a:ext>
                </a:extLst>
              </a:tr>
              <a:tr h="106130">
                <a:tc>
                  <a:txBody>
                    <a:bodyPr/>
                    <a:lstStyle/>
                    <a:p>
                      <a:pPr>
                        <a:buNone/>
                      </a:pPr>
                      <a:r>
                        <a:rPr lang="en-US" sz="1400" b="1"/>
                        <a:t>dirty</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unsynced changes exist</a:t>
                      </a:r>
                    </a:p>
                  </a:txBody>
                  <a:tcPr marL="26533" marR="26533" marT="13266" marB="13266" anchor="ctr"/>
                </a:tc>
                <a:extLst>
                  <a:ext uri="{0D108BD9-81ED-4DB2-BD59-A6C34878D82A}">
                    <a16:rowId xmlns:a16="http://schemas.microsoft.com/office/drawing/2014/main" val="374711631"/>
                  </a:ext>
                </a:extLst>
              </a:tr>
              <a:tr h="185728">
                <a:tc>
                  <a:txBody>
                    <a:bodyPr/>
                    <a:lstStyle/>
                    <a:p>
                      <a:pPr>
                        <a:buNone/>
                      </a:pPr>
                      <a:r>
                        <a:rPr lang="en-US" sz="1400" b="1">
                          <a:highlight>
                            <a:srgbClr val="FFFF00"/>
                          </a:highlight>
                        </a:rPr>
                        <a:t>deleted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deleted but not yet purged</a:t>
                      </a:r>
                    </a:p>
                  </a:txBody>
                  <a:tcPr marL="26533" marR="26533" marT="13266" marB="13266" anchor="ctr"/>
                </a:tc>
                <a:extLst>
                  <a:ext uri="{0D108BD9-81ED-4DB2-BD59-A6C34878D82A}">
                    <a16:rowId xmlns:a16="http://schemas.microsoft.com/office/drawing/2014/main" val="3330271185"/>
                  </a:ext>
                </a:extLst>
              </a:tr>
              <a:tr h="185728">
                <a:tc>
                  <a:txBody>
                    <a:bodyPr/>
                    <a:lstStyle/>
                    <a:p>
                      <a:pPr>
                        <a:buNone/>
                      </a:pPr>
                      <a:r>
                        <a:rPr lang="en-US" sz="1400" b="1"/>
                        <a:t>contact_id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Link to the aggregated contact in the contacts table</a:t>
                      </a:r>
                    </a:p>
                  </a:txBody>
                  <a:tcPr marL="26533" marR="26533" marT="13266" marB="13266" anchor="ctr"/>
                </a:tc>
                <a:extLst>
                  <a:ext uri="{0D108BD9-81ED-4DB2-BD59-A6C34878D82A}">
                    <a16:rowId xmlns:a16="http://schemas.microsoft.com/office/drawing/2014/main" val="799459136"/>
                  </a:ext>
                </a:extLst>
              </a:tr>
              <a:tr h="265325">
                <a:tc>
                  <a:txBody>
                    <a:bodyPr/>
                    <a:lstStyle/>
                    <a:p>
                      <a:pPr>
                        <a:buNone/>
                      </a:pPr>
                      <a:r>
                        <a:rPr lang="en-US" sz="1400" b="1"/>
                        <a:t>aggregation_mode</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How this raw contact participates in aggregation (e.g., automatic/manual)</a:t>
                      </a:r>
                    </a:p>
                  </a:txBody>
                  <a:tcPr marL="26533" marR="26533" marT="13266" marB="13266" anchor="ctr"/>
                </a:tc>
                <a:extLst>
                  <a:ext uri="{0D108BD9-81ED-4DB2-BD59-A6C34878D82A}">
                    <a16:rowId xmlns:a16="http://schemas.microsoft.com/office/drawing/2014/main" val="2189128668"/>
                  </a:ext>
                </a:extLst>
              </a:tr>
              <a:tr h="185728">
                <a:tc>
                  <a:txBody>
                    <a:bodyPr/>
                    <a:lstStyle/>
                    <a:p>
                      <a:pPr>
                        <a:buNone/>
                      </a:pPr>
                      <a:r>
                        <a:rPr lang="en-US" sz="1400" b="1"/>
                        <a:t>aggregation_needed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Indicates if re-aggregation is needed</a:t>
                      </a:r>
                    </a:p>
                  </a:txBody>
                  <a:tcPr marL="26533" marR="26533" marT="13266" marB="13266" anchor="ctr"/>
                </a:tc>
                <a:extLst>
                  <a:ext uri="{0D108BD9-81ED-4DB2-BD59-A6C34878D82A}">
                    <a16:rowId xmlns:a16="http://schemas.microsoft.com/office/drawing/2014/main" val="3384917504"/>
                  </a:ext>
                </a:extLst>
              </a:tr>
              <a:tr h="185728">
                <a:tc>
                  <a:txBody>
                    <a:bodyPr/>
                    <a:lstStyle/>
                    <a:p>
                      <a:pPr>
                        <a:buNone/>
                      </a:pPr>
                      <a:r>
                        <a:rPr lang="en-US" sz="1400" b="1">
                          <a:highlight>
                            <a:srgbClr val="FFFF00"/>
                          </a:highlight>
                        </a:rPr>
                        <a:t>display_name</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TEXT</a:t>
                      </a:r>
                    </a:p>
                  </a:txBody>
                  <a:tcPr marL="26533" marR="26533" marT="13266" marB="13266" anchor="ctr"/>
                </a:tc>
                <a:tc>
                  <a:txBody>
                    <a:bodyPr/>
                    <a:lstStyle/>
                    <a:p>
                      <a:pPr>
                        <a:buNone/>
                      </a:pPr>
                      <a:r>
                        <a:rPr lang="en-GB" sz="1400" dirty="0">
                          <a:highlight>
                            <a:srgbClr val="FFFF00"/>
                          </a:highlight>
                        </a:rPr>
                        <a:t>Cached display name (may be null or derived from data table)</a:t>
                      </a:r>
                    </a:p>
                  </a:txBody>
                  <a:tcPr marL="26533" marR="26533" marT="13266" marB="13266" anchor="ctr"/>
                </a:tc>
                <a:extLst>
                  <a:ext uri="{0D108BD9-81ED-4DB2-BD59-A6C34878D82A}">
                    <a16:rowId xmlns:a16="http://schemas.microsoft.com/office/drawing/2014/main" val="919992493"/>
                  </a:ext>
                </a:extLst>
              </a:tr>
              <a:tr h="106130">
                <a:tc>
                  <a:txBody>
                    <a:bodyPr/>
                    <a:lstStyle/>
                    <a:p>
                      <a:pPr>
                        <a:buNone/>
                      </a:pPr>
                      <a:r>
                        <a:rPr lang="en-US" sz="1400" b="1"/>
                        <a:t>display_name_alt</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Alternative display name format</a:t>
                      </a:r>
                    </a:p>
                  </a:txBody>
                  <a:tcPr marL="26533" marR="26533" marT="13266" marB="13266" anchor="ctr"/>
                </a:tc>
                <a:extLst>
                  <a:ext uri="{0D108BD9-81ED-4DB2-BD59-A6C34878D82A}">
                    <a16:rowId xmlns:a16="http://schemas.microsoft.com/office/drawing/2014/main" val="3819154335"/>
                  </a:ext>
                </a:extLst>
              </a:tr>
              <a:tr h="185728">
                <a:tc>
                  <a:txBody>
                    <a:bodyPr/>
                    <a:lstStyle/>
                    <a:p>
                      <a:pPr>
                        <a:buNone/>
                      </a:pPr>
                      <a:r>
                        <a:rPr lang="en-US" sz="1400" b="1"/>
                        <a:t>custom_ringtone</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URI of a custom ringtone assigned to the contact</a:t>
                      </a:r>
                    </a:p>
                  </a:txBody>
                  <a:tcPr marL="26533" marR="26533" marT="13266" marB="13266" anchor="ctr"/>
                </a:tc>
                <a:extLst>
                  <a:ext uri="{0D108BD9-81ED-4DB2-BD59-A6C34878D82A}">
                    <a16:rowId xmlns:a16="http://schemas.microsoft.com/office/drawing/2014/main" val="1737300631"/>
                  </a:ext>
                </a:extLst>
              </a:tr>
              <a:tr h="185728">
                <a:tc>
                  <a:txBody>
                    <a:bodyPr/>
                    <a:lstStyle/>
                    <a:p>
                      <a:pPr>
                        <a:buNone/>
                      </a:pPr>
                      <a:r>
                        <a:rPr lang="en-US" sz="1400" b="1"/>
                        <a:t>send_to_voicemail</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1 if calls should go straight to voicemail</a:t>
                      </a:r>
                    </a:p>
                  </a:txBody>
                  <a:tcPr marL="26533" marR="26533" marT="13266" marB="13266" anchor="ctr"/>
                </a:tc>
                <a:extLst>
                  <a:ext uri="{0D108BD9-81ED-4DB2-BD59-A6C34878D82A}">
                    <a16:rowId xmlns:a16="http://schemas.microsoft.com/office/drawing/2014/main" val="2360509773"/>
                  </a:ext>
                </a:extLst>
              </a:tr>
              <a:tr h="106130">
                <a:tc>
                  <a:txBody>
                    <a:bodyPr/>
                    <a:lstStyle/>
                    <a:p>
                      <a:pPr>
                        <a:buNone/>
                      </a:pPr>
                      <a:r>
                        <a:rPr lang="en-US" sz="1400" b="1">
                          <a:highlight>
                            <a:srgbClr val="FFFF00"/>
                          </a:highlight>
                        </a:rPr>
                        <a:t>last_time_contacted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Unix timestamp of last interaction</a:t>
                      </a:r>
                    </a:p>
                  </a:txBody>
                  <a:tcPr marL="26533" marR="26533" marT="13266" marB="13266" anchor="ctr"/>
                </a:tc>
                <a:extLst>
                  <a:ext uri="{0D108BD9-81ED-4DB2-BD59-A6C34878D82A}">
                    <a16:rowId xmlns:a16="http://schemas.microsoft.com/office/drawing/2014/main" val="428616584"/>
                  </a:ext>
                </a:extLst>
              </a:tr>
              <a:tr h="185728">
                <a:tc>
                  <a:txBody>
                    <a:bodyPr/>
                    <a:lstStyle/>
                    <a:p>
                      <a:pPr>
                        <a:buNone/>
                      </a:pPr>
                      <a:r>
                        <a:rPr lang="en-US" sz="1400" b="1">
                          <a:highlight>
                            <a:srgbClr val="FFFF00"/>
                          </a:highlight>
                        </a:rPr>
                        <a:t>times_contacted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Counter of how many times the contact has been interacted with</a:t>
                      </a:r>
                    </a:p>
                  </a:txBody>
                  <a:tcPr marL="26533" marR="26533" marT="13266" marB="13266" anchor="ctr"/>
                </a:tc>
                <a:extLst>
                  <a:ext uri="{0D108BD9-81ED-4DB2-BD59-A6C34878D82A}">
                    <a16:rowId xmlns:a16="http://schemas.microsoft.com/office/drawing/2014/main" val="255634632"/>
                  </a:ext>
                </a:extLst>
              </a:tr>
              <a:tr h="106130">
                <a:tc>
                  <a:txBody>
                    <a:bodyPr/>
                    <a:lstStyle/>
                    <a:p>
                      <a:pPr>
                        <a:buNone/>
                      </a:pPr>
                      <a:r>
                        <a:rPr lang="en-US" sz="1400" b="1">
                          <a:highlight>
                            <a:srgbClr val="FFFF00"/>
                          </a:highlight>
                        </a:rPr>
                        <a:t>starred</a:t>
                      </a:r>
                      <a:endParaRPr lang="en-US" sz="1400">
                        <a:highlight>
                          <a:srgbClr val="FFFF00"/>
                        </a:highlight>
                      </a:endParaRPr>
                    </a:p>
                  </a:txBody>
                  <a:tcPr marL="26533" marR="26533" marT="13266" marB="13266" anchor="ctr"/>
                </a:tc>
                <a:tc>
                  <a:txBody>
                    <a:bodyPr/>
                    <a:lstStyle/>
                    <a:p>
                      <a:pPr>
                        <a:buNone/>
                      </a:pPr>
                      <a:r>
                        <a:rPr lang="en-US" sz="1400">
                          <a:highlight>
                            <a:srgbClr val="FFFF00"/>
                          </a:highlight>
                        </a:rPr>
                        <a:t>INTEGER</a:t>
                      </a:r>
                    </a:p>
                  </a:txBody>
                  <a:tcPr marL="26533" marR="26533" marT="13266" marB="13266" anchor="ctr"/>
                </a:tc>
                <a:tc>
                  <a:txBody>
                    <a:bodyPr/>
                    <a:lstStyle/>
                    <a:p>
                      <a:pPr>
                        <a:buNone/>
                      </a:pPr>
                      <a:r>
                        <a:rPr lang="en-GB" sz="1400" dirty="0">
                          <a:highlight>
                            <a:srgbClr val="FFFF00"/>
                          </a:highlight>
                        </a:rPr>
                        <a:t>1 if marked as </a:t>
                      </a:r>
                      <a:r>
                        <a:rPr lang="en-GB" sz="1400" dirty="0" err="1">
                          <a:highlight>
                            <a:srgbClr val="FFFF00"/>
                          </a:highlight>
                        </a:rPr>
                        <a:t>favorite</a:t>
                      </a:r>
                      <a:endParaRPr lang="en-GB" sz="1400" dirty="0">
                        <a:highlight>
                          <a:srgbClr val="FFFF00"/>
                        </a:highlight>
                      </a:endParaRPr>
                    </a:p>
                  </a:txBody>
                  <a:tcPr marL="26533" marR="26533" marT="13266" marB="13266" anchor="ctr"/>
                </a:tc>
                <a:extLst>
                  <a:ext uri="{0D108BD9-81ED-4DB2-BD59-A6C34878D82A}">
                    <a16:rowId xmlns:a16="http://schemas.microsoft.com/office/drawing/2014/main" val="645833427"/>
                  </a:ext>
                </a:extLst>
              </a:tr>
              <a:tr h="106130">
                <a:tc>
                  <a:txBody>
                    <a:bodyPr/>
                    <a:lstStyle/>
                    <a:p>
                      <a:pPr>
                        <a:buNone/>
                      </a:pPr>
                      <a:r>
                        <a:rPr lang="en-US" sz="1400" b="1"/>
                        <a:t>pinned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dirty="0"/>
                        <a:t>Position in the “pinned” list</a:t>
                      </a:r>
                    </a:p>
                  </a:txBody>
                  <a:tcPr marL="26533" marR="26533" marT="13266" marB="13266" anchor="ctr"/>
                </a:tc>
                <a:extLst>
                  <a:ext uri="{0D108BD9-81ED-4DB2-BD59-A6C34878D82A}">
                    <a16:rowId xmlns:a16="http://schemas.microsoft.com/office/drawing/2014/main" val="3844460332"/>
                  </a:ext>
                </a:extLst>
              </a:tr>
              <a:tr h="106130">
                <a:tc>
                  <a:txBody>
                    <a:bodyPr/>
                    <a:lstStyle/>
                    <a:p>
                      <a:pPr>
                        <a:buNone/>
                      </a:pPr>
                      <a:r>
                        <a:rPr lang="en-US" sz="1400" b="1"/>
                        <a:t>photo_id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Link to the photo in data table</a:t>
                      </a:r>
                    </a:p>
                  </a:txBody>
                  <a:tcPr marL="26533" marR="26533" marT="13266" marB="13266" anchor="ctr"/>
                </a:tc>
                <a:extLst>
                  <a:ext uri="{0D108BD9-81ED-4DB2-BD59-A6C34878D82A}">
                    <a16:rowId xmlns:a16="http://schemas.microsoft.com/office/drawing/2014/main" val="1565063245"/>
                  </a:ext>
                </a:extLst>
              </a:tr>
              <a:tr h="106130">
                <a:tc>
                  <a:txBody>
                    <a:bodyPr/>
                    <a:lstStyle/>
                    <a:p>
                      <a:pPr>
                        <a:buNone/>
                      </a:pPr>
                      <a:r>
                        <a:rPr lang="en-US" sz="1400" b="1"/>
                        <a:t>photo_uri</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GB" sz="1400"/>
                        <a:t>Cached URI of contact photo</a:t>
                      </a:r>
                    </a:p>
                  </a:txBody>
                  <a:tcPr marL="26533" marR="26533" marT="13266" marB="13266" anchor="ctr"/>
                </a:tc>
                <a:extLst>
                  <a:ext uri="{0D108BD9-81ED-4DB2-BD59-A6C34878D82A}">
                    <a16:rowId xmlns:a16="http://schemas.microsoft.com/office/drawing/2014/main" val="1890884337"/>
                  </a:ext>
                </a:extLst>
              </a:tr>
              <a:tr h="185728">
                <a:tc>
                  <a:txBody>
                    <a:bodyPr/>
                    <a:lstStyle/>
                    <a:p>
                      <a:pPr>
                        <a:buNone/>
                      </a:pPr>
                      <a:r>
                        <a:rPr lang="en-US" sz="1400" b="1"/>
                        <a:t>photo_file_id</a:t>
                      </a:r>
                      <a:endParaRPr lang="en-US" sz="1400"/>
                    </a:p>
                  </a:txBody>
                  <a:tcPr marL="26533" marR="26533" marT="13266" marB="13266" anchor="ctr"/>
                </a:tc>
                <a:tc>
                  <a:txBody>
                    <a:bodyPr/>
                    <a:lstStyle/>
                    <a:p>
                      <a:pPr>
                        <a:buNone/>
                      </a:pPr>
                      <a:r>
                        <a:rPr lang="en-US" sz="1400"/>
                        <a:t>INTEGER</a:t>
                      </a:r>
                    </a:p>
                  </a:txBody>
                  <a:tcPr marL="26533" marR="26533" marT="13266" marB="13266" anchor="ctr"/>
                </a:tc>
                <a:tc>
                  <a:txBody>
                    <a:bodyPr/>
                    <a:lstStyle/>
                    <a:p>
                      <a:pPr>
                        <a:buNone/>
                      </a:pPr>
                      <a:r>
                        <a:rPr lang="en-GB" sz="1400"/>
                        <a:t>File ID if photo stored in the file table (Android 11+)</a:t>
                      </a:r>
                    </a:p>
                  </a:txBody>
                  <a:tcPr marL="26533" marR="26533" marT="13266" marB="13266" anchor="ctr"/>
                </a:tc>
                <a:extLst>
                  <a:ext uri="{0D108BD9-81ED-4DB2-BD59-A6C34878D82A}">
                    <a16:rowId xmlns:a16="http://schemas.microsoft.com/office/drawing/2014/main" val="2937532686"/>
                  </a:ext>
                </a:extLst>
              </a:tr>
              <a:tr h="185728">
                <a:tc>
                  <a:txBody>
                    <a:bodyPr/>
                    <a:lstStyle/>
                    <a:p>
                      <a:pPr>
                        <a:buNone/>
                      </a:pPr>
                      <a:r>
                        <a:rPr lang="en-US" sz="1400" b="1"/>
                        <a:t>sync1</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 (customized for different apps)</a:t>
                      </a:r>
                    </a:p>
                  </a:txBody>
                  <a:tcPr marL="26533" marR="26533" marT="13266" marB="13266" anchor="ctr"/>
                </a:tc>
                <a:extLst>
                  <a:ext uri="{0D108BD9-81ED-4DB2-BD59-A6C34878D82A}">
                    <a16:rowId xmlns:a16="http://schemas.microsoft.com/office/drawing/2014/main" val="1522017415"/>
                  </a:ext>
                </a:extLst>
              </a:tr>
              <a:tr h="185728">
                <a:tc>
                  <a:txBody>
                    <a:bodyPr/>
                    <a:lstStyle/>
                    <a:p>
                      <a:pPr>
                        <a:buNone/>
                      </a:pPr>
                      <a:r>
                        <a:rPr lang="en-US" sz="1400" b="1"/>
                        <a:t>sync2</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3782613179"/>
                  </a:ext>
                </a:extLst>
              </a:tr>
              <a:tr h="185728">
                <a:tc>
                  <a:txBody>
                    <a:bodyPr/>
                    <a:lstStyle/>
                    <a:p>
                      <a:pPr>
                        <a:buNone/>
                      </a:pPr>
                      <a:r>
                        <a:rPr lang="en-US" sz="1400" b="1"/>
                        <a:t>sync3</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a:t>Adapter-reserved sync metadata field</a:t>
                      </a:r>
                    </a:p>
                  </a:txBody>
                  <a:tcPr marL="26533" marR="26533" marT="13266" marB="13266" anchor="ctr"/>
                </a:tc>
                <a:extLst>
                  <a:ext uri="{0D108BD9-81ED-4DB2-BD59-A6C34878D82A}">
                    <a16:rowId xmlns:a16="http://schemas.microsoft.com/office/drawing/2014/main" val="1409257818"/>
                  </a:ext>
                </a:extLst>
              </a:tr>
              <a:tr h="185728">
                <a:tc>
                  <a:txBody>
                    <a:bodyPr/>
                    <a:lstStyle/>
                    <a:p>
                      <a:pPr>
                        <a:buNone/>
                      </a:pPr>
                      <a:r>
                        <a:rPr lang="en-US" sz="1400" b="1"/>
                        <a:t>sync4</a:t>
                      </a:r>
                      <a:endParaRPr lang="en-US" sz="1400"/>
                    </a:p>
                  </a:txBody>
                  <a:tcPr marL="26533" marR="26533" marT="13266" marB="13266" anchor="ctr"/>
                </a:tc>
                <a:tc>
                  <a:txBody>
                    <a:bodyPr/>
                    <a:lstStyle/>
                    <a:p>
                      <a:pPr>
                        <a:buNone/>
                      </a:pPr>
                      <a:r>
                        <a:rPr lang="en-US" sz="1400"/>
                        <a:t>TEXT</a:t>
                      </a:r>
                    </a:p>
                  </a:txBody>
                  <a:tcPr marL="26533" marR="26533" marT="13266" marB="13266" anchor="ctr"/>
                </a:tc>
                <a:tc>
                  <a:txBody>
                    <a:bodyPr/>
                    <a:lstStyle/>
                    <a:p>
                      <a:pPr>
                        <a:buNone/>
                      </a:pPr>
                      <a:r>
                        <a:rPr lang="en-US" sz="1400" dirty="0"/>
                        <a:t>Adapter-reserved sync metadata field</a:t>
                      </a:r>
                    </a:p>
                  </a:txBody>
                  <a:tcPr marL="26533" marR="26533" marT="13266" marB="13266" anchor="ctr"/>
                </a:tc>
                <a:extLst>
                  <a:ext uri="{0D108BD9-81ED-4DB2-BD59-A6C34878D82A}">
                    <a16:rowId xmlns:a16="http://schemas.microsoft.com/office/drawing/2014/main" val="2852211715"/>
                  </a:ext>
                </a:extLst>
              </a:tr>
            </a:tbl>
          </a:graphicData>
        </a:graphic>
      </p:graphicFrame>
    </p:spTree>
    <p:extLst>
      <p:ext uri="{BB962C8B-B14F-4D97-AF65-F5344CB8AC3E}">
        <p14:creationId xmlns:p14="http://schemas.microsoft.com/office/powerpoint/2010/main" val="224108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xmlns="">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xmlns="">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xmlns="">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xmlns="">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xmlns="">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xmlns="">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xmlns="">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xmlns="">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B0AE6-9020-32EB-6C27-E4B598D07072}"/>
              </a:ext>
            </a:extLst>
          </p:cNvPr>
          <p:cNvPicPr>
            <a:picLocks noChangeAspect="1"/>
          </p:cNvPicPr>
          <p:nvPr/>
        </p:nvPicPr>
        <p:blipFill>
          <a:blip r:embed="rId2"/>
          <a:stretch>
            <a:fillRect/>
          </a:stretch>
        </p:blipFill>
        <p:spPr>
          <a:xfrm>
            <a:off x="616068" y="2110967"/>
            <a:ext cx="11122052" cy="2876669"/>
          </a:xfrm>
          <a:prstGeom prst="rect">
            <a:avLst/>
          </a:prstGeom>
        </p:spPr>
      </p:pic>
      <p:sp>
        <p:nvSpPr>
          <p:cNvPr id="6" name="TextBox 5">
            <a:extLst>
              <a:ext uri="{FF2B5EF4-FFF2-40B4-BE49-F238E27FC236}">
                <a16:creationId xmlns:a16="http://schemas.microsoft.com/office/drawing/2014/main" id="{1C37ED4A-F487-7FE7-5E85-F21C1BA54526}"/>
              </a:ext>
            </a:extLst>
          </p:cNvPr>
          <p:cNvSpPr txBox="1"/>
          <p:nvPr/>
        </p:nvSpPr>
        <p:spPr>
          <a:xfrm>
            <a:off x="677487" y="1527756"/>
            <a:ext cx="6176356" cy="369332"/>
          </a:xfrm>
          <a:prstGeom prst="rect">
            <a:avLst/>
          </a:prstGeom>
          <a:solidFill>
            <a:schemeClr val="accent4"/>
          </a:solidFill>
        </p:spPr>
        <p:txBody>
          <a:bodyPr wrap="square">
            <a:spAutoFit/>
          </a:bodyPr>
          <a:lstStyle/>
          <a:p>
            <a:r>
              <a:rPr lang="en-GB" dirty="0"/>
              <a:t>Inspect which account owns which contact record</a:t>
            </a:r>
            <a:endParaRPr lang="en-US" dirty="0"/>
          </a:p>
        </p:txBody>
      </p:sp>
    </p:spTree>
    <p:extLst>
      <p:ext uri="{BB962C8B-B14F-4D97-AF65-F5344CB8AC3E}">
        <p14:creationId xmlns:p14="http://schemas.microsoft.com/office/powerpoint/2010/main" val="373866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158866"/>
              <a:ext cx="222840" cy="183600"/>
            </p14:xfrm>
          </p:contentPart>
        </mc:Choice>
        <mc:Fallback xmlns="">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172" y="314986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will be </a:t>
            </a:r>
            <a:r>
              <a:rPr lang="en-US" dirty="0">
                <a:solidFill>
                  <a:srgbClr val="FF0000"/>
                </a:solidFill>
              </a:rPr>
              <a:t>united</a:t>
            </a:r>
            <a:r>
              <a:rPr lang="en-US" dirty="0"/>
              <a:t>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253205" cy="43940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6"/>
            <a:ext cx="2381490" cy="4394018"/>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7BE8779-C663-0C49-A29F-B51F60B30210}"/>
              </a:ext>
            </a:extLst>
          </p:cNvPr>
          <p:cNvSpPr txBox="1"/>
          <p:nvPr/>
        </p:nvSpPr>
        <p:spPr>
          <a:xfrm>
            <a:off x="1489196" y="6118655"/>
            <a:ext cx="9427535" cy="369332"/>
          </a:xfrm>
          <a:prstGeom prst="rect">
            <a:avLst/>
          </a:prstGeom>
          <a:noFill/>
        </p:spPr>
        <p:txBody>
          <a:bodyPr wrap="square">
            <a:spAutoFit/>
          </a:bodyPr>
          <a:lstStyle/>
          <a:p>
            <a:r>
              <a:rPr lang="en-GB" dirty="0">
                <a:solidFill>
                  <a:srgbClr val="FF0000"/>
                </a:solidFill>
              </a:rPr>
              <a:t>Problem</a:t>
            </a:r>
            <a:r>
              <a:rPr lang="en-GB" dirty="0"/>
              <a:t>: How to store, organize, and share contact information consistently across all apps</a:t>
            </a:r>
            <a:endParaRPr lang="en-US" dirty="0"/>
          </a:p>
        </p:txBody>
      </p:sp>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277483" y="1619885"/>
            <a:ext cx="4114931" cy="3066415"/>
          </a:xfrm>
          <a:prstGeom prst="rect">
            <a:avLst/>
          </a:prstGeom>
        </p:spPr>
      </p:pic>
      <p:graphicFrame>
        <p:nvGraphicFramePr>
          <p:cNvPr id="7" name="Table 6">
            <a:extLst>
              <a:ext uri="{FF2B5EF4-FFF2-40B4-BE49-F238E27FC236}">
                <a16:creationId xmlns:a16="http://schemas.microsoft.com/office/drawing/2014/main" id="{63AA41E0-9995-479C-CA8A-ACFC2F2E6138}"/>
              </a:ext>
            </a:extLst>
          </p:cNvPr>
          <p:cNvGraphicFramePr>
            <a:graphicFrameLocks noGrp="1"/>
          </p:cNvGraphicFramePr>
          <p:nvPr>
            <p:extLst>
              <p:ext uri="{D42A27DB-BD31-4B8C-83A1-F6EECF244321}">
                <p14:modId xmlns:p14="http://schemas.microsoft.com/office/powerpoint/2010/main" val="1155183136"/>
              </p:ext>
            </p:extLst>
          </p:nvPr>
        </p:nvGraphicFramePr>
        <p:xfrm>
          <a:off x="4472940" y="842803"/>
          <a:ext cx="7543799" cy="4794908"/>
        </p:xfrm>
        <a:graphic>
          <a:graphicData uri="http://schemas.openxmlformats.org/drawingml/2006/table">
            <a:tbl>
              <a:tblPr>
                <a:tableStyleId>{5940675A-B579-460E-94D1-54222C63F5DA}</a:tableStyleId>
              </a:tblPr>
              <a:tblGrid>
                <a:gridCol w="1956130">
                  <a:extLst>
                    <a:ext uri="{9D8B030D-6E8A-4147-A177-3AD203B41FA5}">
                      <a16:colId xmlns:a16="http://schemas.microsoft.com/office/drawing/2014/main" val="3789534106"/>
                    </a:ext>
                  </a:extLst>
                </a:gridCol>
                <a:gridCol w="840410">
                  <a:extLst>
                    <a:ext uri="{9D8B030D-6E8A-4147-A177-3AD203B41FA5}">
                      <a16:colId xmlns:a16="http://schemas.microsoft.com/office/drawing/2014/main" val="860321829"/>
                    </a:ext>
                  </a:extLst>
                </a:gridCol>
                <a:gridCol w="4747259">
                  <a:extLst>
                    <a:ext uri="{9D8B030D-6E8A-4147-A177-3AD203B41FA5}">
                      <a16:colId xmlns:a16="http://schemas.microsoft.com/office/drawing/2014/main" val="840809914"/>
                    </a:ext>
                  </a:extLst>
                </a:gridCol>
              </a:tblGrid>
              <a:tr h="134369">
                <a:tc>
                  <a:txBody>
                    <a:bodyPr/>
                    <a:lstStyle/>
                    <a:p>
                      <a:pPr>
                        <a:buNone/>
                      </a:pPr>
                      <a:r>
                        <a:rPr lang="en-US" sz="1400"/>
                        <a:t>Column Name</a:t>
                      </a:r>
                    </a:p>
                  </a:txBody>
                  <a:tcPr marL="36566" marR="36566" marT="18283" marB="18283" anchor="ctr"/>
                </a:tc>
                <a:tc>
                  <a:txBody>
                    <a:bodyPr/>
                    <a:lstStyle/>
                    <a:p>
                      <a:pPr>
                        <a:buNone/>
                      </a:pPr>
                      <a:r>
                        <a:rPr lang="en-US" sz="1400"/>
                        <a:t>Data Type</a:t>
                      </a:r>
                    </a:p>
                  </a:txBody>
                  <a:tcPr marL="36566" marR="36566" marT="18283" marB="18283" anchor="ctr"/>
                </a:tc>
                <a:tc>
                  <a:txBody>
                    <a:bodyPr/>
                    <a:lstStyle/>
                    <a:p>
                      <a:pPr>
                        <a:buNone/>
                      </a:pPr>
                      <a:r>
                        <a:rPr lang="en-US" sz="1400"/>
                        <a:t>Description</a:t>
                      </a:r>
                    </a:p>
                  </a:txBody>
                  <a:tcPr marL="36566" marR="36566" marT="18283" marB="18283" anchor="ctr"/>
                </a:tc>
                <a:extLst>
                  <a:ext uri="{0D108BD9-81ED-4DB2-BD59-A6C34878D82A}">
                    <a16:rowId xmlns:a16="http://schemas.microsoft.com/office/drawing/2014/main" val="4152135781"/>
                  </a:ext>
                </a:extLst>
              </a:tr>
              <a:tr h="255961">
                <a:tc>
                  <a:txBody>
                    <a:bodyPr/>
                    <a:lstStyle/>
                    <a:p>
                      <a:pPr>
                        <a:buNone/>
                      </a:pPr>
                      <a:r>
                        <a:rPr lang="en-US" sz="1400" b="1">
                          <a:highlight>
                            <a:srgbClr val="FFFF00"/>
                          </a:highlight>
                        </a:rPr>
                        <a:t>_id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Primary key — unique ID for the aggregated contact.</a:t>
                      </a:r>
                    </a:p>
                  </a:txBody>
                  <a:tcPr marL="36566" marR="36566" marT="18283" marB="18283" anchor="ctr"/>
                </a:tc>
                <a:extLst>
                  <a:ext uri="{0D108BD9-81ED-4DB2-BD59-A6C34878D82A}">
                    <a16:rowId xmlns:a16="http://schemas.microsoft.com/office/drawing/2014/main" val="2581387544"/>
                  </a:ext>
                </a:extLst>
              </a:tr>
              <a:tr h="365659">
                <a:tc>
                  <a:txBody>
                    <a:bodyPr/>
                    <a:lstStyle/>
                    <a:p>
                      <a:pPr>
                        <a:buNone/>
                      </a:pPr>
                      <a:r>
                        <a:rPr lang="en-US" sz="1400" b="1"/>
                        <a:t>name_raw_contact_id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raw_contacts._id used to display the contact’s name.</a:t>
                      </a:r>
                    </a:p>
                  </a:txBody>
                  <a:tcPr marL="36566" marR="36566" marT="18283" marB="18283" anchor="ctr"/>
                </a:tc>
                <a:extLst>
                  <a:ext uri="{0D108BD9-81ED-4DB2-BD59-A6C34878D82A}">
                    <a16:rowId xmlns:a16="http://schemas.microsoft.com/office/drawing/2014/main" val="1395789414"/>
                  </a:ext>
                </a:extLst>
              </a:tr>
              <a:tr h="255961">
                <a:tc>
                  <a:txBody>
                    <a:bodyPr/>
                    <a:lstStyle/>
                    <a:p>
                      <a:pPr>
                        <a:buNone/>
                      </a:pPr>
                      <a:r>
                        <a:rPr lang="en-US" sz="1400" b="1"/>
                        <a:t>photo_id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References the contact’s main photo record in the data table.</a:t>
                      </a:r>
                    </a:p>
                  </a:txBody>
                  <a:tcPr marL="36566" marR="36566" marT="18283" marB="18283" anchor="ctr"/>
                </a:tc>
                <a:extLst>
                  <a:ext uri="{0D108BD9-81ED-4DB2-BD59-A6C34878D82A}">
                    <a16:rowId xmlns:a16="http://schemas.microsoft.com/office/drawing/2014/main" val="1820608986"/>
                  </a:ext>
                </a:extLst>
              </a:tr>
              <a:tr h="255961">
                <a:tc>
                  <a:txBody>
                    <a:bodyPr/>
                    <a:lstStyle/>
                    <a:p>
                      <a:pPr>
                        <a:buNone/>
                      </a:pPr>
                      <a:r>
                        <a:rPr lang="en-US" sz="1400" b="1" dirty="0" err="1"/>
                        <a:t>photo_file_id</a:t>
                      </a:r>
                      <a:endParaRPr lang="en-US" sz="1400" dirty="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File-based photo reference (Android 11+ scoped storage).</a:t>
                      </a:r>
                    </a:p>
                  </a:txBody>
                  <a:tcPr marL="36566" marR="36566" marT="18283" marB="18283" anchor="ctr"/>
                </a:tc>
                <a:extLst>
                  <a:ext uri="{0D108BD9-81ED-4DB2-BD59-A6C34878D82A}">
                    <a16:rowId xmlns:a16="http://schemas.microsoft.com/office/drawing/2014/main" val="978774136"/>
                  </a:ext>
                </a:extLst>
              </a:tr>
              <a:tr h="255961">
                <a:tc>
                  <a:txBody>
                    <a:bodyPr/>
                    <a:lstStyle/>
                    <a:p>
                      <a:pPr>
                        <a:buNone/>
                      </a:pPr>
                      <a:r>
                        <a:rPr lang="en-US" sz="1400" b="1"/>
                        <a:t>custom_ringtone</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URI of a custom ringtone assigned to this contact.</a:t>
                      </a:r>
                    </a:p>
                  </a:txBody>
                  <a:tcPr marL="36566" marR="36566" marT="18283" marB="18283" anchor="ctr"/>
                </a:tc>
                <a:extLst>
                  <a:ext uri="{0D108BD9-81ED-4DB2-BD59-A6C34878D82A}">
                    <a16:rowId xmlns:a16="http://schemas.microsoft.com/office/drawing/2014/main" val="4125392918"/>
                  </a:ext>
                </a:extLst>
              </a:tr>
              <a:tr h="255961">
                <a:tc>
                  <a:txBody>
                    <a:bodyPr/>
                    <a:lstStyle/>
                    <a:p>
                      <a:pPr>
                        <a:buNone/>
                      </a:pPr>
                      <a:r>
                        <a:rPr lang="en-US" sz="1400" b="1"/>
                        <a:t>send_to_voicemail</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calls from this contact should go directly to voicemail.</a:t>
                      </a:r>
                    </a:p>
                  </a:txBody>
                  <a:tcPr marL="36566" marR="36566" marT="18283" marB="18283" anchor="ctr"/>
                </a:tc>
                <a:extLst>
                  <a:ext uri="{0D108BD9-81ED-4DB2-BD59-A6C34878D82A}">
                    <a16:rowId xmlns:a16="http://schemas.microsoft.com/office/drawing/2014/main" val="1265447635"/>
                  </a:ext>
                </a:extLst>
              </a:tr>
              <a:tr h="290917">
                <a:tc>
                  <a:txBody>
                    <a:bodyPr/>
                    <a:lstStyle/>
                    <a:p>
                      <a:pPr>
                        <a:buNone/>
                      </a:pPr>
                      <a:r>
                        <a:rPr lang="en-US" sz="1400" b="1"/>
                        <a:t>x_times_contacted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counter for number of interactions (deprecated).</a:t>
                      </a:r>
                    </a:p>
                  </a:txBody>
                  <a:tcPr marL="36566" marR="36566" marT="18283" marB="18283" anchor="ctr"/>
                </a:tc>
                <a:extLst>
                  <a:ext uri="{0D108BD9-81ED-4DB2-BD59-A6C34878D82A}">
                    <a16:rowId xmlns:a16="http://schemas.microsoft.com/office/drawing/2014/main" val="3112458392"/>
                  </a:ext>
                </a:extLst>
              </a:tr>
              <a:tr h="255961">
                <a:tc>
                  <a:txBody>
                    <a:bodyPr/>
                    <a:lstStyle/>
                    <a:p>
                      <a:pPr>
                        <a:buNone/>
                      </a:pPr>
                      <a:r>
                        <a:rPr lang="en-US" sz="1400" b="1"/>
                        <a:t>x_last_time_contacted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Legacy timestamp of last interaction (deprecated).</a:t>
                      </a:r>
                    </a:p>
                  </a:txBody>
                  <a:tcPr marL="36566" marR="36566" marT="18283" marB="18283" anchor="ctr"/>
                </a:tc>
                <a:extLst>
                  <a:ext uri="{0D108BD9-81ED-4DB2-BD59-A6C34878D82A}">
                    <a16:rowId xmlns:a16="http://schemas.microsoft.com/office/drawing/2014/main" val="2174323147"/>
                  </a:ext>
                </a:extLst>
              </a:tr>
              <a:tr h="255961">
                <a:tc>
                  <a:txBody>
                    <a:bodyPr/>
                    <a:lstStyle/>
                    <a:p>
                      <a:pPr>
                        <a:buNone/>
                      </a:pPr>
                      <a:r>
                        <a:rPr lang="en-US" sz="1400" b="1">
                          <a:highlight>
                            <a:srgbClr val="FFFF00"/>
                          </a:highlight>
                        </a:rPr>
                        <a:t>times_contacted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Number of times the contact has been interacted with.</a:t>
                      </a:r>
                    </a:p>
                  </a:txBody>
                  <a:tcPr marL="36566" marR="36566" marT="18283" marB="18283" anchor="ctr"/>
                </a:tc>
                <a:extLst>
                  <a:ext uri="{0D108BD9-81ED-4DB2-BD59-A6C34878D82A}">
                    <a16:rowId xmlns:a16="http://schemas.microsoft.com/office/drawing/2014/main" val="3825126087"/>
                  </a:ext>
                </a:extLst>
              </a:tr>
              <a:tr h="255961">
                <a:tc>
                  <a:txBody>
                    <a:bodyPr/>
                    <a:lstStyle/>
                    <a:p>
                      <a:pPr>
                        <a:buNone/>
                      </a:pPr>
                      <a:r>
                        <a:rPr lang="en-US" sz="1400" b="1">
                          <a:highlight>
                            <a:srgbClr val="FFFF00"/>
                          </a:highlight>
                        </a:rPr>
                        <a:t>last_time_contacted</a:t>
                      </a:r>
                      <a:endParaRPr lang="en-US" sz="1400">
                        <a:highlight>
                          <a:srgbClr val="FFFF00"/>
                        </a:highlight>
                      </a:endParaRPr>
                    </a:p>
                  </a:txBody>
                  <a:tcPr marL="36566" marR="36566" marT="18283" marB="18283" anchor="ctr"/>
                </a:tc>
                <a:tc>
                  <a:txBody>
                    <a:bodyPr/>
                    <a:lstStyle/>
                    <a:p>
                      <a:pPr>
                        <a:buNone/>
                      </a:pPr>
                      <a:r>
                        <a:rPr lang="en-US" sz="1400">
                          <a:highlight>
                            <a:srgbClr val="FFFF00"/>
                          </a:highlight>
                        </a:rPr>
                        <a:t>INTEGER</a:t>
                      </a:r>
                    </a:p>
                  </a:txBody>
                  <a:tcPr marL="36566" marR="36566" marT="18283" marB="18283" anchor="ctr"/>
                </a:tc>
                <a:tc>
                  <a:txBody>
                    <a:bodyPr/>
                    <a:lstStyle/>
                    <a:p>
                      <a:pPr>
                        <a:buNone/>
                      </a:pPr>
                      <a:r>
                        <a:rPr lang="en-GB" sz="1400" dirty="0">
                          <a:highlight>
                            <a:srgbClr val="FFFF00"/>
                          </a:highlight>
                        </a:rPr>
                        <a:t>Timestamp (in milliseconds) of the last interaction.</a:t>
                      </a:r>
                    </a:p>
                  </a:txBody>
                  <a:tcPr marL="36566" marR="36566" marT="18283" marB="18283" anchor="ctr"/>
                </a:tc>
                <a:extLst>
                  <a:ext uri="{0D108BD9-81ED-4DB2-BD59-A6C34878D82A}">
                    <a16:rowId xmlns:a16="http://schemas.microsoft.com/office/drawing/2014/main" val="1809110911"/>
                  </a:ext>
                </a:extLst>
              </a:tr>
              <a:tr h="255961">
                <a:tc>
                  <a:txBody>
                    <a:bodyPr/>
                    <a:lstStyle/>
                    <a:p>
                      <a:pPr>
                        <a:buNone/>
                      </a:pPr>
                      <a:r>
                        <a:rPr lang="en-US" sz="1400" b="1"/>
                        <a:t>starred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the contact is marked as a “favorite.”</a:t>
                      </a:r>
                    </a:p>
                  </a:txBody>
                  <a:tcPr marL="36566" marR="36566" marT="18283" marB="18283" anchor="ctr"/>
                </a:tc>
                <a:extLst>
                  <a:ext uri="{0D108BD9-81ED-4DB2-BD59-A6C34878D82A}">
                    <a16:rowId xmlns:a16="http://schemas.microsoft.com/office/drawing/2014/main" val="2253416986"/>
                  </a:ext>
                </a:extLst>
              </a:tr>
              <a:tr h="255961">
                <a:tc>
                  <a:txBody>
                    <a:bodyPr/>
                    <a:lstStyle/>
                    <a:p>
                      <a:pPr>
                        <a:buNone/>
                      </a:pPr>
                      <a:r>
                        <a:rPr lang="en-US" sz="1400" b="1"/>
                        <a:t>pinned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Indicates the position in the pinned favorites list.</a:t>
                      </a:r>
                    </a:p>
                  </a:txBody>
                  <a:tcPr marL="36566" marR="36566" marT="18283" marB="18283" anchor="ctr"/>
                </a:tc>
                <a:extLst>
                  <a:ext uri="{0D108BD9-81ED-4DB2-BD59-A6C34878D82A}">
                    <a16:rowId xmlns:a16="http://schemas.microsoft.com/office/drawing/2014/main" val="2044210932"/>
                  </a:ext>
                </a:extLst>
              </a:tr>
              <a:tr h="255961">
                <a:tc>
                  <a:txBody>
                    <a:bodyPr/>
                    <a:lstStyle/>
                    <a:p>
                      <a:pPr>
                        <a:buNone/>
                      </a:pPr>
                      <a:r>
                        <a:rPr lang="en-US" sz="1400" b="1"/>
                        <a:t>has_phone_number</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1 if this contact has at least one phone number.</a:t>
                      </a:r>
                    </a:p>
                  </a:txBody>
                  <a:tcPr marL="36566" marR="36566" marT="18283" marB="18283" anchor="ctr"/>
                </a:tc>
                <a:extLst>
                  <a:ext uri="{0D108BD9-81ED-4DB2-BD59-A6C34878D82A}">
                    <a16:rowId xmlns:a16="http://schemas.microsoft.com/office/drawing/2014/main" val="4184268141"/>
                  </a:ext>
                </a:extLst>
              </a:tr>
              <a:tr h="255961">
                <a:tc>
                  <a:txBody>
                    <a:bodyPr/>
                    <a:lstStyle/>
                    <a:p>
                      <a:pPr>
                        <a:buNone/>
                      </a:pPr>
                      <a:r>
                        <a:rPr lang="en-US" sz="1400" b="1"/>
                        <a:t>lookup</a:t>
                      </a:r>
                      <a:endParaRPr lang="en-US" sz="1400"/>
                    </a:p>
                  </a:txBody>
                  <a:tcPr marL="36566" marR="36566" marT="18283" marB="18283" anchor="ctr"/>
                </a:tc>
                <a:tc>
                  <a:txBody>
                    <a:bodyPr/>
                    <a:lstStyle/>
                    <a:p>
                      <a:pPr>
                        <a:buNone/>
                      </a:pPr>
                      <a:r>
                        <a:rPr lang="en-US" sz="1400"/>
                        <a:t>TEXT</a:t>
                      </a:r>
                    </a:p>
                  </a:txBody>
                  <a:tcPr marL="36566" marR="36566" marT="18283" marB="18283" anchor="ctr"/>
                </a:tc>
                <a:tc>
                  <a:txBody>
                    <a:bodyPr/>
                    <a:lstStyle/>
                    <a:p>
                      <a:pPr>
                        <a:buNone/>
                      </a:pPr>
                      <a:r>
                        <a:rPr lang="en-GB" sz="1400"/>
                        <a:t>Stable lookup key used by Android for contact identification.</a:t>
                      </a:r>
                    </a:p>
                  </a:txBody>
                  <a:tcPr marL="36566" marR="36566" marT="18283" marB="18283" anchor="ctr"/>
                </a:tc>
                <a:extLst>
                  <a:ext uri="{0D108BD9-81ED-4DB2-BD59-A6C34878D82A}">
                    <a16:rowId xmlns:a16="http://schemas.microsoft.com/office/drawing/2014/main" val="3076506667"/>
                  </a:ext>
                </a:extLst>
              </a:tr>
              <a:tr h="255961">
                <a:tc>
                  <a:txBody>
                    <a:bodyPr/>
                    <a:lstStyle/>
                    <a:p>
                      <a:pPr>
                        <a:buNone/>
                      </a:pPr>
                      <a:r>
                        <a:rPr lang="en-US" sz="1400" b="1"/>
                        <a:t>status_update_id</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a:t>Links to social status or presence information (if available).</a:t>
                      </a:r>
                    </a:p>
                  </a:txBody>
                  <a:tcPr marL="36566" marR="36566" marT="18283" marB="18283" anchor="ctr"/>
                </a:tc>
                <a:extLst>
                  <a:ext uri="{0D108BD9-81ED-4DB2-BD59-A6C34878D82A}">
                    <a16:rowId xmlns:a16="http://schemas.microsoft.com/office/drawing/2014/main" val="3269534552"/>
                  </a:ext>
                </a:extLst>
              </a:tr>
              <a:tr h="255961">
                <a:tc>
                  <a:txBody>
                    <a:bodyPr/>
                    <a:lstStyle/>
                    <a:p>
                      <a:pPr>
                        <a:buNone/>
                      </a:pPr>
                      <a:r>
                        <a:rPr lang="en-US" sz="1400" b="1"/>
                        <a:t>contact_last_updated_timestamp</a:t>
                      </a:r>
                      <a:endParaRPr lang="en-US" sz="1400"/>
                    </a:p>
                  </a:txBody>
                  <a:tcPr marL="36566" marR="36566" marT="18283" marB="18283" anchor="ctr"/>
                </a:tc>
                <a:tc>
                  <a:txBody>
                    <a:bodyPr/>
                    <a:lstStyle/>
                    <a:p>
                      <a:pPr>
                        <a:buNone/>
                      </a:pPr>
                      <a:r>
                        <a:rPr lang="en-US" sz="1400"/>
                        <a:t>INTEGER</a:t>
                      </a:r>
                    </a:p>
                  </a:txBody>
                  <a:tcPr marL="36566" marR="36566" marT="18283" marB="18283" anchor="ctr"/>
                </a:tc>
                <a:tc>
                  <a:txBody>
                    <a:bodyPr/>
                    <a:lstStyle/>
                    <a:p>
                      <a:pPr>
                        <a:buNone/>
                      </a:pPr>
                      <a:r>
                        <a:rPr lang="en-GB" sz="1400" dirty="0"/>
                        <a:t>Unix timestamp of the last update to this contact record.</a:t>
                      </a:r>
                    </a:p>
                  </a:txBody>
                  <a:tcPr marL="36566" marR="36566" marT="18283" marB="18283" anchor="ctr"/>
                </a:tc>
                <a:extLst>
                  <a:ext uri="{0D108BD9-81ED-4DB2-BD59-A6C34878D82A}">
                    <a16:rowId xmlns:a16="http://schemas.microsoft.com/office/drawing/2014/main" val="530941624"/>
                  </a:ext>
                </a:extLst>
              </a:tr>
            </a:tbl>
          </a:graphicData>
        </a:graphic>
      </p:graphicFrame>
    </p:spTree>
    <p:extLst>
      <p:ext uri="{BB962C8B-B14F-4D97-AF65-F5344CB8AC3E}">
        <p14:creationId xmlns:p14="http://schemas.microsoft.com/office/powerpoint/2010/main" val="3217328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203952"/>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737983587"/>
              </p:ext>
            </p:extLst>
          </p:nvPr>
        </p:nvGraphicFramePr>
        <p:xfrm>
          <a:off x="5054936" y="4405269"/>
          <a:ext cx="1571861" cy="185420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1906780280"/>
              </p:ext>
            </p:extLst>
          </p:nvPr>
        </p:nvGraphicFramePr>
        <p:xfrm>
          <a:off x="4364200" y="4008764"/>
          <a:ext cx="1571861" cy="16560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289560">
                <a:tc>
                  <a:txBody>
                    <a:bodyPr/>
                    <a:lstStyle/>
                    <a:p>
                      <a:r>
                        <a:rPr lang="en-US" sz="1600" dirty="0"/>
                        <a:t>_id</a:t>
                      </a:r>
                    </a:p>
                  </a:txBody>
                  <a:tcPr/>
                </a:tc>
                <a:extLst>
                  <a:ext uri="{0D108BD9-81ED-4DB2-BD59-A6C34878D82A}">
                    <a16:rowId xmlns:a16="http://schemas.microsoft.com/office/drawing/2014/main" val="2268643829"/>
                  </a:ext>
                </a:extLst>
              </a:tr>
              <a:tr h="2895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3662338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64200" y="5311411"/>
              <a:ext cx="1066680" cy="318600"/>
            </p14:xfrm>
          </p:contentPart>
        </mc:Choice>
        <mc:Fallback xmlns="">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55200" y="5302411"/>
                <a:ext cx="10843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27258AF-7528-458B-5C58-4E4D192B5A4F}"/>
                  </a:ext>
                </a:extLst>
              </p14:cNvPr>
              <p14:cNvContentPartPr/>
              <p14:nvPr/>
            </p14:nvContentPartPr>
            <p14:xfrm>
              <a:off x="4067671" y="5395174"/>
              <a:ext cx="269324" cy="151073"/>
            </p14:xfrm>
          </p:contentPart>
        </mc:Choice>
        <mc:Fallback xmlns="">
          <p:pic>
            <p:nvPicPr>
              <p:cNvPr id="11" name="Ink 10">
                <a:extLst>
                  <a:ext uri="{FF2B5EF4-FFF2-40B4-BE49-F238E27FC236}">
                    <a16:creationId xmlns:a16="http://schemas.microsoft.com/office/drawing/2014/main" id="{927258AF-7528-458B-5C58-4E4D192B5A4F}"/>
                  </a:ext>
                </a:extLst>
              </p:cNvPr>
              <p:cNvPicPr/>
              <p:nvPr/>
            </p:nvPicPr>
            <p:blipFill>
              <a:blip r:embed="rId7"/>
              <a:stretch>
                <a:fillRect/>
              </a:stretch>
            </p:blipFill>
            <p:spPr>
              <a:xfrm>
                <a:off x="4058670" y="5386160"/>
                <a:ext cx="286967" cy="1687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1962461987"/>
              </p:ext>
            </p:extLst>
          </p:nvPr>
        </p:nvGraphicFramePr>
        <p:xfrm>
          <a:off x="7565700" y="443849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39563" y="4770669"/>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128676"/>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73119" y="4726328"/>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45BB0EB0-7366-8385-B90F-223B23EA1C16}"/>
                  </a:ext>
                </a:extLst>
              </p14:cNvPr>
              <p14:cNvContentPartPr/>
              <p14:nvPr/>
            </p14:nvContentPartPr>
            <p14:xfrm>
              <a:off x="4328437" y="4393226"/>
              <a:ext cx="538200" cy="343080"/>
            </p14:xfrm>
          </p:contentPart>
        </mc:Choice>
        <mc:Fallback xmlns="">
          <p:pic>
            <p:nvPicPr>
              <p:cNvPr id="2" name="Ink 1">
                <a:extLst>
                  <a:ext uri="{FF2B5EF4-FFF2-40B4-BE49-F238E27FC236}">
                    <a16:creationId xmlns:a16="http://schemas.microsoft.com/office/drawing/2014/main" id="{45BB0EB0-7366-8385-B90F-223B23EA1C16}"/>
                  </a:ext>
                </a:extLst>
              </p:cNvPr>
              <p:cNvPicPr/>
              <p:nvPr/>
            </p:nvPicPr>
            <p:blipFill>
              <a:blip r:embed="rId25"/>
              <a:stretch>
                <a:fillRect/>
              </a:stretch>
            </p:blipFill>
            <p:spPr>
              <a:xfrm>
                <a:off x="4319437" y="4384226"/>
                <a:ext cx="5558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4DD882FF-AA89-5541-A6FD-73D0E2890E5E}"/>
                  </a:ext>
                </a:extLst>
              </p14:cNvPr>
              <p14:cNvContentPartPr/>
              <p14:nvPr/>
            </p14:nvContentPartPr>
            <p14:xfrm>
              <a:off x="2000317" y="4571786"/>
              <a:ext cx="2257560" cy="864720"/>
            </p14:xfrm>
          </p:contentPart>
        </mc:Choice>
        <mc:Fallback xmlns="">
          <p:pic>
            <p:nvPicPr>
              <p:cNvPr id="15" name="Ink 14">
                <a:extLst>
                  <a:ext uri="{FF2B5EF4-FFF2-40B4-BE49-F238E27FC236}">
                    <a16:creationId xmlns:a16="http://schemas.microsoft.com/office/drawing/2014/main" id="{4DD882FF-AA89-5541-A6FD-73D0E2890E5E}"/>
                  </a:ext>
                </a:extLst>
              </p:cNvPr>
              <p:cNvPicPr/>
              <p:nvPr/>
            </p:nvPicPr>
            <p:blipFill>
              <a:blip r:embed="rId27"/>
              <a:stretch>
                <a:fillRect/>
              </a:stretch>
            </p:blipFill>
            <p:spPr>
              <a:xfrm>
                <a:off x="1991317" y="4562786"/>
                <a:ext cx="227520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2DA81017-2D2C-31B4-EB81-783031E02CD0}"/>
                  </a:ext>
                </a:extLst>
              </p14:cNvPr>
              <p14:cNvContentPartPr/>
              <p14:nvPr/>
            </p14:nvContentPartPr>
            <p14:xfrm>
              <a:off x="7749877" y="4795706"/>
              <a:ext cx="288360" cy="341280"/>
            </p14:xfrm>
          </p:contentPart>
        </mc:Choice>
        <mc:Fallback xmlns="">
          <p:pic>
            <p:nvPicPr>
              <p:cNvPr id="16" name="Ink 15">
                <a:extLst>
                  <a:ext uri="{FF2B5EF4-FFF2-40B4-BE49-F238E27FC236}">
                    <a16:creationId xmlns:a16="http://schemas.microsoft.com/office/drawing/2014/main" id="{2DA81017-2D2C-31B4-EB81-783031E02CD0}"/>
                  </a:ext>
                </a:extLst>
              </p:cNvPr>
              <p:cNvPicPr/>
              <p:nvPr/>
            </p:nvPicPr>
            <p:blipFill>
              <a:blip r:embed="rId29"/>
              <a:stretch>
                <a:fillRect/>
              </a:stretch>
            </p:blipFill>
            <p:spPr>
              <a:xfrm>
                <a:off x="7745557" y="4791386"/>
                <a:ext cx="297000" cy="349920"/>
              </a:xfrm>
              <a:prstGeom prst="rect">
                <a:avLst/>
              </a:prstGeom>
            </p:spPr>
          </p:pic>
        </mc:Fallback>
      </mc:AlternateContent>
    </p:spTree>
    <p:extLst>
      <p:ext uri="{BB962C8B-B14F-4D97-AF65-F5344CB8AC3E}">
        <p14:creationId xmlns:p14="http://schemas.microsoft.com/office/powerpoint/2010/main" val="2648726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CB5C-72BD-C77D-CFE5-5C2B137DB645}"/>
              </a:ext>
            </a:extLst>
          </p:cNvPr>
          <p:cNvSpPr>
            <a:spLocks noGrp="1"/>
          </p:cNvSpPr>
          <p:nvPr>
            <p:ph type="title"/>
          </p:nvPr>
        </p:nvSpPr>
        <p:spPr/>
        <p:txBody>
          <a:bodyPr/>
          <a:lstStyle/>
          <a:p>
            <a:r>
              <a:rPr lang="en-US" dirty="0"/>
              <a:t>Issues of managing contact (people) data</a:t>
            </a:r>
          </a:p>
        </p:txBody>
      </p:sp>
      <p:sp>
        <p:nvSpPr>
          <p:cNvPr id="3" name="Content Placeholder 2">
            <a:extLst>
              <a:ext uri="{FF2B5EF4-FFF2-40B4-BE49-F238E27FC236}">
                <a16:creationId xmlns:a16="http://schemas.microsoft.com/office/drawing/2014/main" id="{4E46BF93-1941-CA7F-3DBF-7BD5D352778A}"/>
              </a:ext>
            </a:extLst>
          </p:cNvPr>
          <p:cNvSpPr>
            <a:spLocks noGrp="1"/>
          </p:cNvSpPr>
          <p:nvPr>
            <p:ph idx="1"/>
          </p:nvPr>
        </p:nvSpPr>
        <p:spPr/>
        <p:txBody>
          <a:bodyPr>
            <a:normAutofit fontScale="92500" lnSpcReduction="10000"/>
          </a:bodyPr>
          <a:lstStyle/>
          <a:p>
            <a:r>
              <a:rPr lang="en-GB" dirty="0"/>
              <a:t>Duplicate contact data</a:t>
            </a:r>
          </a:p>
          <a:p>
            <a:pPr lvl="1"/>
            <a:r>
              <a:rPr lang="en-GB" dirty="0"/>
              <a:t>Each app (Phone, SMS, WhatsApp, etc.) used to keep its own copy of contacts.</a:t>
            </a:r>
          </a:p>
          <a:p>
            <a:pPr lvl="1"/>
            <a:r>
              <a:rPr lang="en-GB" dirty="0"/>
              <a:t>This caused inconsistency and storage duplication.</a:t>
            </a:r>
          </a:p>
          <a:p>
            <a:r>
              <a:rPr lang="en-GB" dirty="0"/>
              <a:t>No unified access</a:t>
            </a:r>
          </a:p>
          <a:p>
            <a:pPr lvl="1"/>
            <a:r>
              <a:rPr lang="en-GB" dirty="0"/>
              <a:t>Apps couldn’t easily access or update a user’s contact list.</a:t>
            </a:r>
          </a:p>
          <a:p>
            <a:pPr lvl="1"/>
            <a:r>
              <a:rPr lang="en-GB" dirty="0"/>
              <a:t>Developers had to manually manage phonebook databases.</a:t>
            </a:r>
          </a:p>
          <a:p>
            <a:r>
              <a:rPr lang="en-GB" dirty="0"/>
              <a:t>Poor synchronization</a:t>
            </a:r>
          </a:p>
          <a:p>
            <a:pPr lvl="1"/>
            <a:r>
              <a:rPr lang="en-GB" dirty="0"/>
              <a:t>Contacts from Google, SIM cards, and third-party apps couldn’t be merged or synced properly.</a:t>
            </a:r>
          </a:p>
          <a:p>
            <a:r>
              <a:rPr lang="en-GB" dirty="0"/>
              <a:t>Permission and privacy management</a:t>
            </a:r>
          </a:p>
          <a:p>
            <a:pPr lvl="1"/>
            <a:r>
              <a:rPr lang="en-GB" dirty="0"/>
              <a:t>Without a central provider, every app might store or expose contacts differently — a privacy risk.</a:t>
            </a:r>
            <a:endParaRPr lang="en-US" dirty="0"/>
          </a:p>
        </p:txBody>
      </p:sp>
    </p:spTree>
    <p:extLst>
      <p:ext uri="{BB962C8B-B14F-4D97-AF65-F5344CB8AC3E}">
        <p14:creationId xmlns:p14="http://schemas.microsoft.com/office/powerpoint/2010/main" val="986056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a:solidFill>
                  <a:schemeClr val="accent2"/>
                </a:solidFill>
              </a:rPr>
              <a:t>raw contact entry </a:t>
            </a:r>
            <a:r>
              <a:rPr lang="en-US" dirty="0"/>
              <a:t>is 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normAutofit/>
          </a:bodyPr>
          <a:lstStyle/>
          <a:p>
            <a:r>
              <a:rPr lang="en-GB" dirty="0"/>
              <a:t>Solution: Unify contacts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User can see all contacts in the Contacts app</a:t>
            </a:r>
          </a:p>
          <a:p>
            <a:pPr lvl="1"/>
            <a:r>
              <a:rPr lang="en-GB" dirty="0"/>
              <a:t>implemented by contact service </a:t>
            </a:r>
            <a:r>
              <a:rPr lang="en-GB" dirty="0" err="1">
                <a:solidFill>
                  <a:schemeClr val="accent2"/>
                </a:solidFill>
              </a:rPr>
              <a:t>com.android.providers.contacts</a:t>
            </a:r>
            <a:endParaRPr lang="en-GB" dirty="0">
              <a:solidFill>
                <a:schemeClr val="accent2"/>
              </a:solidFill>
            </a:endParaRPr>
          </a:p>
          <a:p>
            <a:r>
              <a:rPr lang="en-GB" dirty="0"/>
              <a:t>contact service </a:t>
            </a:r>
            <a:r>
              <a:rPr lang="en-GB" dirty="0">
                <a:solidFill>
                  <a:srgbClr val="FF0000"/>
                </a:solidFill>
              </a:rPr>
              <a:t>centralizes the storage</a:t>
            </a:r>
            <a:r>
              <a:rPr lang="en-GB" dirty="0"/>
              <a:t>,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
        <p:nvSpPr>
          <p:cNvPr id="7" name="TextBox 6">
            <a:extLst>
              <a:ext uri="{FF2B5EF4-FFF2-40B4-BE49-F238E27FC236}">
                <a16:creationId xmlns:a16="http://schemas.microsoft.com/office/drawing/2014/main" id="{127DDB8B-814C-8D39-3DF9-200C02EA76E4}"/>
              </a:ext>
            </a:extLst>
          </p:cNvPr>
          <p:cNvSpPr txBox="1"/>
          <p:nvPr/>
        </p:nvSpPr>
        <p:spPr>
          <a:xfrm>
            <a:off x="7368466" y="3172180"/>
            <a:ext cx="1161985" cy="369332"/>
          </a:xfrm>
          <a:prstGeom prst="rect">
            <a:avLst/>
          </a:prstGeom>
          <a:noFill/>
        </p:spPr>
        <p:txBody>
          <a:bodyPr wrap="none" rtlCol="0">
            <a:spAutoFit/>
          </a:bodyPr>
          <a:lstStyle/>
          <a:p>
            <a:r>
              <a:rPr lang="en-US" dirty="0"/>
              <a:t>from app1</a:t>
            </a:r>
          </a:p>
        </p:txBody>
      </p:sp>
      <p:sp>
        <p:nvSpPr>
          <p:cNvPr id="8" name="TextBox 7">
            <a:extLst>
              <a:ext uri="{FF2B5EF4-FFF2-40B4-BE49-F238E27FC236}">
                <a16:creationId xmlns:a16="http://schemas.microsoft.com/office/drawing/2014/main" id="{F3E84834-B6A8-D501-C741-447AD1ED8FCB}"/>
              </a:ext>
            </a:extLst>
          </p:cNvPr>
          <p:cNvSpPr txBox="1"/>
          <p:nvPr/>
        </p:nvSpPr>
        <p:spPr>
          <a:xfrm>
            <a:off x="8734811" y="3172180"/>
            <a:ext cx="1161985" cy="369332"/>
          </a:xfrm>
          <a:prstGeom prst="rect">
            <a:avLst/>
          </a:prstGeom>
          <a:noFill/>
        </p:spPr>
        <p:txBody>
          <a:bodyPr wrap="none" rtlCol="0">
            <a:spAutoFit/>
          </a:bodyPr>
          <a:lstStyle/>
          <a:p>
            <a:r>
              <a:rPr lang="en-US" dirty="0"/>
              <a:t>from app2</a:t>
            </a:r>
          </a:p>
        </p:txBody>
      </p:sp>
      <p:sp>
        <p:nvSpPr>
          <p:cNvPr id="9" name="TextBox 8">
            <a:extLst>
              <a:ext uri="{FF2B5EF4-FFF2-40B4-BE49-F238E27FC236}">
                <a16:creationId xmlns:a16="http://schemas.microsoft.com/office/drawing/2014/main" id="{DD47F64F-F142-698E-2BDB-9F850DB1AF8F}"/>
              </a:ext>
            </a:extLst>
          </p:cNvPr>
          <p:cNvSpPr txBox="1"/>
          <p:nvPr/>
        </p:nvSpPr>
        <p:spPr>
          <a:xfrm>
            <a:off x="10350777" y="3172180"/>
            <a:ext cx="1161985" cy="369332"/>
          </a:xfrm>
          <a:prstGeom prst="rect">
            <a:avLst/>
          </a:prstGeom>
          <a:noFill/>
        </p:spPr>
        <p:txBody>
          <a:bodyPr wrap="none" rtlCol="0">
            <a:spAutoFit/>
          </a:bodyPr>
          <a:lstStyle/>
          <a:p>
            <a:r>
              <a:rPr lang="en-US" dirty="0"/>
              <a:t>from app3</a:t>
            </a:r>
          </a:p>
        </p:txBody>
      </p:sp>
    </p:spTree>
    <p:extLst>
      <p:ext uri="{BB962C8B-B14F-4D97-AF65-F5344CB8AC3E}">
        <p14:creationId xmlns:p14="http://schemas.microsoft.com/office/powerpoint/2010/main" val="2982391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94BE63-703D-3786-6CA6-0F713B4FAE31}"/>
              </a:ext>
            </a:extLst>
          </p:cNvPr>
          <p:cNvSpPr>
            <a:spLocks noGrp="1"/>
          </p:cNvSpPr>
          <p:nvPr>
            <p:ph type="title"/>
          </p:nvPr>
        </p:nvSpPr>
        <p:spPr/>
        <p:txBody>
          <a:bodyPr/>
          <a:lstStyle/>
          <a:p>
            <a:r>
              <a:rPr lang="en-GB" dirty="0"/>
              <a:t>Why is </a:t>
            </a:r>
            <a:r>
              <a:rPr lang="en-GB" dirty="0" err="1">
                <a:solidFill>
                  <a:schemeClr val="accent2"/>
                </a:solidFill>
              </a:rPr>
              <a:t>calllog.db</a:t>
            </a:r>
            <a:r>
              <a:rPr lang="en-GB" dirty="0">
                <a:solidFill>
                  <a:schemeClr val="accent2"/>
                </a:solidFill>
              </a:rPr>
              <a:t> </a:t>
            </a:r>
            <a:r>
              <a:rPr lang="en-GB" dirty="0"/>
              <a:t>in the contacts service?</a:t>
            </a:r>
            <a:endParaRPr lang="en-US" dirty="0"/>
          </a:p>
        </p:txBody>
      </p:sp>
      <p:sp>
        <p:nvSpPr>
          <p:cNvPr id="5" name="Content Placeholder 4">
            <a:extLst>
              <a:ext uri="{FF2B5EF4-FFF2-40B4-BE49-F238E27FC236}">
                <a16:creationId xmlns:a16="http://schemas.microsoft.com/office/drawing/2014/main" id="{529B227E-3235-67AE-FB96-7E0D62692E85}"/>
              </a:ext>
            </a:extLst>
          </p:cNvPr>
          <p:cNvSpPr>
            <a:spLocks noGrp="1"/>
          </p:cNvSpPr>
          <p:nvPr>
            <p:ph idx="1"/>
          </p:nvPr>
        </p:nvSpPr>
        <p:spPr/>
        <p:txBody>
          <a:bodyPr>
            <a:normAutofit lnSpcReduction="10000"/>
          </a:bodyPr>
          <a:lstStyle/>
          <a:p>
            <a:r>
              <a:rPr lang="en-GB" dirty="0"/>
              <a:t>The Contacts Provider (</a:t>
            </a:r>
            <a:r>
              <a:rPr lang="en-GB" dirty="0" err="1">
                <a:solidFill>
                  <a:schemeClr val="accent2"/>
                </a:solidFill>
              </a:rPr>
              <a:t>com.android.providers.contacts</a:t>
            </a:r>
            <a:r>
              <a:rPr lang="en-GB" dirty="0"/>
              <a:t>) is not just for people and address books</a:t>
            </a:r>
          </a:p>
          <a:p>
            <a:pPr lvl="1"/>
            <a:r>
              <a:rPr lang="en-GB" dirty="0"/>
              <a:t>Conceptually, </a:t>
            </a:r>
            <a:r>
              <a:rPr lang="en-GB" dirty="0" err="1"/>
              <a:t>Dialer</a:t>
            </a:r>
            <a:r>
              <a:rPr lang="en-GB" dirty="0"/>
              <a:t>/Messaging apps use the same lookup and join APIs to display “calls from John Smith” or “messages from Jane Doe.”</a:t>
            </a:r>
          </a:p>
          <a:p>
            <a:pPr lvl="1"/>
            <a:r>
              <a:rPr lang="en-GB" dirty="0"/>
              <a:t>It’s the central authority for all person-related communication data on Android.</a:t>
            </a:r>
          </a:p>
          <a:p>
            <a:r>
              <a:rPr lang="en-US" dirty="0"/>
              <a:t>Historical and architectural reasons (Android 2.x → onward) to unify data </a:t>
            </a:r>
            <a:r>
              <a:rPr lang="en-GB" dirty="0"/>
              <a:t>into a single content provider, including</a:t>
            </a:r>
          </a:p>
          <a:p>
            <a:pPr lvl="1"/>
            <a:r>
              <a:rPr lang="en-GB" dirty="0"/>
              <a:t>Contacts (people)</a:t>
            </a:r>
          </a:p>
          <a:p>
            <a:pPr lvl="1"/>
            <a:r>
              <a:rPr lang="en-GB" dirty="0"/>
              <a:t>Phone numbers</a:t>
            </a:r>
          </a:p>
          <a:p>
            <a:pPr lvl="1"/>
            <a:r>
              <a:rPr lang="en-GB" dirty="0"/>
              <a:t>Call logs</a:t>
            </a:r>
          </a:p>
        </p:txBody>
      </p:sp>
    </p:spTree>
    <p:extLst>
      <p:ext uri="{BB962C8B-B14F-4D97-AF65-F5344CB8AC3E}">
        <p14:creationId xmlns:p14="http://schemas.microsoft.com/office/powerpoint/2010/main" val="159002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14AD05-476C-EFD8-7396-B17A36369F3F}"/>
              </a:ext>
            </a:extLst>
          </p:cNvPr>
          <p:cNvGraphicFramePr>
            <a:graphicFrameLocks noGrp="1"/>
          </p:cNvGraphicFramePr>
          <p:nvPr>
            <p:extLst>
              <p:ext uri="{D42A27DB-BD31-4B8C-83A1-F6EECF244321}">
                <p14:modId xmlns:p14="http://schemas.microsoft.com/office/powerpoint/2010/main" val="3935988685"/>
              </p:ext>
            </p:extLst>
          </p:nvPr>
        </p:nvGraphicFramePr>
        <p:xfrm>
          <a:off x="666750" y="2707481"/>
          <a:ext cx="10515600" cy="2706274"/>
        </p:xfrm>
        <a:graphic>
          <a:graphicData uri="http://schemas.openxmlformats.org/drawingml/2006/table">
            <a:tbl>
              <a:tblPr>
                <a:tableStyleId>{5940675A-B579-460E-94D1-54222C63F5DA}</a:tableStyleId>
              </a:tblPr>
              <a:tblGrid>
                <a:gridCol w="2628900">
                  <a:extLst>
                    <a:ext uri="{9D8B030D-6E8A-4147-A177-3AD203B41FA5}">
                      <a16:colId xmlns:a16="http://schemas.microsoft.com/office/drawing/2014/main" val="2489362346"/>
                    </a:ext>
                  </a:extLst>
                </a:gridCol>
                <a:gridCol w="2628900">
                  <a:extLst>
                    <a:ext uri="{9D8B030D-6E8A-4147-A177-3AD203B41FA5}">
                      <a16:colId xmlns:a16="http://schemas.microsoft.com/office/drawing/2014/main" val="2790274088"/>
                    </a:ext>
                  </a:extLst>
                </a:gridCol>
                <a:gridCol w="2628900">
                  <a:extLst>
                    <a:ext uri="{9D8B030D-6E8A-4147-A177-3AD203B41FA5}">
                      <a16:colId xmlns:a16="http://schemas.microsoft.com/office/drawing/2014/main" val="3379819905"/>
                    </a:ext>
                  </a:extLst>
                </a:gridCol>
                <a:gridCol w="2628900">
                  <a:extLst>
                    <a:ext uri="{9D8B030D-6E8A-4147-A177-3AD203B41FA5}">
                      <a16:colId xmlns:a16="http://schemas.microsoft.com/office/drawing/2014/main" val="2468539627"/>
                    </a:ext>
                  </a:extLst>
                </a:gridCol>
              </a:tblGrid>
              <a:tr h="451046">
                <a:tc>
                  <a:txBody>
                    <a:bodyPr/>
                    <a:lstStyle/>
                    <a:p>
                      <a:pPr>
                        <a:buNone/>
                      </a:pPr>
                      <a:r>
                        <a:rPr lang="en-US"/>
                        <a:t>Category</a:t>
                      </a:r>
                    </a:p>
                  </a:txBody>
                  <a:tcPr anchor="ctr"/>
                </a:tc>
                <a:tc>
                  <a:txBody>
                    <a:bodyPr/>
                    <a:lstStyle/>
                    <a:p>
                      <a:pPr>
                        <a:buNone/>
                      </a:pPr>
                      <a:r>
                        <a:rPr lang="en-US"/>
                        <a:t>Examples</a:t>
                      </a:r>
                    </a:p>
                  </a:txBody>
                  <a:tcPr anchor="ctr"/>
                </a:tc>
                <a:tc>
                  <a:txBody>
                    <a:bodyPr/>
                    <a:lstStyle/>
                    <a:p>
                      <a:pPr>
                        <a:buNone/>
                      </a:pPr>
                      <a:r>
                        <a:rPr lang="en-US"/>
                        <a:t>Can Modify calllog.db?</a:t>
                      </a:r>
                    </a:p>
                  </a:txBody>
                  <a:tcPr anchor="ctr"/>
                </a:tc>
                <a:tc>
                  <a:txBody>
                    <a:bodyPr/>
                    <a:lstStyle/>
                    <a:p>
                      <a:pPr>
                        <a:buNone/>
                      </a:pPr>
                      <a:r>
                        <a:rPr lang="en-US" dirty="0"/>
                        <a:t>Typical Action</a:t>
                      </a:r>
                    </a:p>
                  </a:txBody>
                  <a:tcPr anchor="ctr"/>
                </a:tc>
                <a:extLst>
                  <a:ext uri="{0D108BD9-81ED-4DB2-BD59-A6C34878D82A}">
                    <a16:rowId xmlns:a16="http://schemas.microsoft.com/office/drawing/2014/main" val="2964470309"/>
                  </a:ext>
                </a:extLst>
              </a:tr>
              <a:tr h="1127614">
                <a:tc>
                  <a:txBody>
                    <a:bodyPr/>
                    <a:lstStyle/>
                    <a:p>
                      <a:pPr>
                        <a:buNone/>
                      </a:pPr>
                      <a:r>
                        <a:rPr lang="en-US" b="1" dirty="0"/>
                        <a:t>System Dialer </a:t>
                      </a:r>
                      <a:r>
                        <a:rPr lang="en-US" b="1" dirty="0" err="1"/>
                        <a:t>Uis</a:t>
                      </a:r>
                      <a:endParaRPr lang="en-US" b="1" dirty="0"/>
                    </a:p>
                  </a:txBody>
                  <a:tcPr anchor="ctr"/>
                </a:tc>
                <a:tc>
                  <a:txBody>
                    <a:bodyPr/>
                    <a:lstStyle/>
                    <a:p>
                      <a:pPr>
                        <a:buNone/>
                      </a:pPr>
                      <a:endParaRPr lang="en-US" dirty="0"/>
                    </a:p>
                    <a:p>
                      <a:pPr>
                        <a:buNone/>
                      </a:pPr>
                      <a:endParaRPr lang="en-US" dirty="0"/>
                    </a:p>
                    <a:p>
                      <a:pPr>
                        <a:buNone/>
                      </a:pPr>
                      <a:endParaRPr lang="en-US" dirty="0"/>
                    </a:p>
                  </a:txBody>
                  <a:tcPr anchor="ctr"/>
                </a:tc>
                <a:tc>
                  <a:txBody>
                    <a:bodyPr/>
                    <a:lstStyle/>
                    <a:p>
                      <a:pPr>
                        <a:buNone/>
                      </a:pPr>
                      <a:r>
                        <a:rPr lang="en-US"/>
                        <a:t>✅ Full read/write</a:t>
                      </a:r>
                    </a:p>
                  </a:txBody>
                  <a:tcPr anchor="ctr"/>
                </a:tc>
                <a:tc>
                  <a:txBody>
                    <a:bodyPr/>
                    <a:lstStyle/>
                    <a:p>
                      <a:pPr>
                        <a:buNone/>
                      </a:pPr>
                      <a:r>
                        <a:rPr lang="en-US"/>
                        <a:t>Add, edit, delete calls</a:t>
                      </a:r>
                    </a:p>
                  </a:txBody>
                  <a:tcPr anchor="ctr"/>
                </a:tc>
                <a:extLst>
                  <a:ext uri="{0D108BD9-81ED-4DB2-BD59-A6C34878D82A}">
                    <a16:rowId xmlns:a16="http://schemas.microsoft.com/office/drawing/2014/main" val="634471224"/>
                  </a:ext>
                </a:extLst>
              </a:tr>
              <a:tr h="1127614">
                <a:tc>
                  <a:txBody>
                    <a:bodyPr/>
                    <a:lstStyle/>
                    <a:p>
                      <a:pPr>
                        <a:buNone/>
                      </a:pPr>
                      <a:r>
                        <a:rPr lang="en-US" b="1"/>
                        <a:t>VoIP / Communication Apps</a:t>
                      </a:r>
                      <a:endParaRPr lang="en-US"/>
                    </a:p>
                  </a:txBody>
                  <a:tcPr anchor="ctr"/>
                </a:tc>
                <a:tc>
                  <a:txBody>
                    <a:bodyPr/>
                    <a:lstStyle/>
                    <a:p>
                      <a:pPr>
                        <a:buNone/>
                      </a:pPr>
                      <a:r>
                        <a:rPr lang="nb-NO"/>
                        <a:t>Duo, WhatsApp, Skype, Telegram, Signal</a:t>
                      </a:r>
                    </a:p>
                  </a:txBody>
                  <a:tcPr anchor="ctr"/>
                </a:tc>
                <a:tc>
                  <a:txBody>
                    <a:bodyPr/>
                    <a:lstStyle/>
                    <a:p>
                      <a:pPr>
                        <a:buNone/>
                      </a:pPr>
                      <a:r>
                        <a:rPr lang="en-GB"/>
                        <a:t>⚙️ Partial (only pre-Android 10 or if default dialer)</a:t>
                      </a:r>
                    </a:p>
                  </a:txBody>
                  <a:tcPr anchor="ctr"/>
                </a:tc>
                <a:tc>
                  <a:txBody>
                    <a:bodyPr/>
                    <a:lstStyle/>
                    <a:p>
                      <a:pPr>
                        <a:buNone/>
                      </a:pPr>
                      <a:r>
                        <a:rPr lang="en-US" dirty="0"/>
                        <a:t>Add VoIP call entries</a:t>
                      </a:r>
                    </a:p>
                  </a:txBody>
                  <a:tcPr anchor="ctr"/>
                </a:tc>
                <a:extLst>
                  <a:ext uri="{0D108BD9-81ED-4DB2-BD59-A6C34878D82A}">
                    <a16:rowId xmlns:a16="http://schemas.microsoft.com/office/drawing/2014/main" val="1346168771"/>
                  </a:ext>
                </a:extLst>
              </a:tr>
            </a:tbl>
          </a:graphicData>
        </a:graphic>
      </p:graphicFrame>
      <p:sp>
        <p:nvSpPr>
          <p:cNvPr id="6" name="Title 5">
            <a:extLst>
              <a:ext uri="{FF2B5EF4-FFF2-40B4-BE49-F238E27FC236}">
                <a16:creationId xmlns:a16="http://schemas.microsoft.com/office/drawing/2014/main" id="{FB2E5128-364F-B5B6-6C21-A1A3BD1BAB8E}"/>
              </a:ext>
            </a:extLst>
          </p:cNvPr>
          <p:cNvSpPr>
            <a:spLocks noGrp="1"/>
          </p:cNvSpPr>
          <p:nvPr>
            <p:ph type="title"/>
          </p:nvPr>
        </p:nvSpPr>
        <p:spPr/>
        <p:txBody>
          <a:bodyPr/>
          <a:lstStyle/>
          <a:p>
            <a:r>
              <a:rPr lang="en-GB" dirty="0"/>
              <a:t>user-facing apps (with UI) can change or insert entries into </a:t>
            </a:r>
            <a:r>
              <a:rPr lang="en-GB" dirty="0" err="1">
                <a:solidFill>
                  <a:schemeClr val="accent2"/>
                </a:solidFill>
              </a:rPr>
              <a:t>calllog.db</a:t>
            </a:r>
            <a:endParaRPr lang="en-US" dirty="0">
              <a:solidFill>
                <a:schemeClr val="accent2"/>
              </a:solidFill>
            </a:endParaRPr>
          </a:p>
        </p:txBody>
      </p:sp>
      <p:pic>
        <p:nvPicPr>
          <p:cNvPr id="7" name="Picture 6">
            <a:extLst>
              <a:ext uri="{FF2B5EF4-FFF2-40B4-BE49-F238E27FC236}">
                <a16:creationId xmlns:a16="http://schemas.microsoft.com/office/drawing/2014/main" id="{C11C887C-A987-E6DF-E80D-76C116776247}"/>
              </a:ext>
            </a:extLst>
          </p:cNvPr>
          <p:cNvPicPr>
            <a:picLocks noChangeAspect="1"/>
          </p:cNvPicPr>
          <p:nvPr/>
        </p:nvPicPr>
        <p:blipFill>
          <a:blip r:embed="rId2"/>
          <a:stretch>
            <a:fillRect/>
          </a:stretch>
        </p:blipFill>
        <p:spPr>
          <a:xfrm>
            <a:off x="3404714" y="3290622"/>
            <a:ext cx="2519836" cy="855166"/>
          </a:xfrm>
          <a:prstGeom prst="rect">
            <a:avLst/>
          </a:prstGeom>
        </p:spPr>
      </p:pic>
    </p:spTree>
    <p:extLst>
      <p:ext uri="{BB962C8B-B14F-4D97-AF65-F5344CB8AC3E}">
        <p14:creationId xmlns:p14="http://schemas.microsoft.com/office/powerpoint/2010/main" val="1920529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459A677-A772-3646-F1A8-ECB42BC17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9" y="2100095"/>
            <a:ext cx="12007515" cy="37867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1018F8-F474-6E08-5C03-44ED2C5AEBF6}"/>
              </a:ext>
            </a:extLst>
          </p:cNvPr>
          <p:cNvSpPr txBox="1"/>
          <p:nvPr/>
        </p:nvSpPr>
        <p:spPr>
          <a:xfrm>
            <a:off x="4584825" y="5413301"/>
            <a:ext cx="6768975" cy="923330"/>
          </a:xfrm>
          <a:prstGeom prst="rect">
            <a:avLst/>
          </a:prstGeom>
          <a:noFill/>
        </p:spPr>
        <p:txBody>
          <a:bodyPr wrap="square">
            <a:spAutoFit/>
          </a:bodyPr>
          <a:lstStyle/>
          <a:p>
            <a:r>
              <a:rPr lang="en-GB" dirty="0">
                <a:solidFill>
                  <a:srgbClr val="FF0000"/>
                </a:solidFill>
              </a:rPr>
              <a:t>call history data flows </a:t>
            </a:r>
            <a:r>
              <a:rPr lang="en-GB" dirty="0"/>
              <a:t>between the main Android components — Google </a:t>
            </a:r>
            <a:r>
              <a:rPr lang="en-GB" dirty="0" err="1"/>
              <a:t>Dialer</a:t>
            </a:r>
            <a:r>
              <a:rPr lang="en-GB" dirty="0"/>
              <a:t>, Contacts Provider (owning </a:t>
            </a:r>
            <a:r>
              <a:rPr lang="en-GB" dirty="0" err="1"/>
              <a:t>calllog.db</a:t>
            </a:r>
            <a:r>
              <a:rPr lang="en-GB" dirty="0"/>
              <a:t>), and the system Telephony and IMS services:</a:t>
            </a:r>
            <a:endParaRPr lang="en-US" dirty="0"/>
          </a:p>
        </p:txBody>
      </p:sp>
      <p:sp>
        <p:nvSpPr>
          <p:cNvPr id="6" name="Rectangle 5">
            <a:extLst>
              <a:ext uri="{FF2B5EF4-FFF2-40B4-BE49-F238E27FC236}">
                <a16:creationId xmlns:a16="http://schemas.microsoft.com/office/drawing/2014/main" id="{521E1F4D-C643-D351-4488-3123F8084CEB}"/>
              </a:ext>
            </a:extLst>
          </p:cNvPr>
          <p:cNvSpPr/>
          <p:nvPr/>
        </p:nvSpPr>
        <p:spPr>
          <a:xfrm>
            <a:off x="64169" y="1860884"/>
            <a:ext cx="3593432" cy="44757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268E3C3-3022-BABE-47AB-16FD1AB6E0E3}"/>
              </a:ext>
            </a:extLst>
          </p:cNvPr>
          <p:cNvSpPr>
            <a:spLocks noGrp="1"/>
          </p:cNvSpPr>
          <p:nvPr>
            <p:ph type="title"/>
          </p:nvPr>
        </p:nvSpPr>
        <p:spPr/>
        <p:txBody>
          <a:bodyPr/>
          <a:lstStyle/>
          <a:p>
            <a:r>
              <a:rPr lang="en-US" dirty="0"/>
              <a:t>Detailed data flows between </a:t>
            </a:r>
            <a:r>
              <a:rPr lang="en-US" dirty="0">
                <a:solidFill>
                  <a:srgbClr val="FF0000"/>
                </a:solidFill>
              </a:rPr>
              <a:t>Dialer</a:t>
            </a:r>
            <a:r>
              <a:rPr lang="en-US" dirty="0"/>
              <a:t> and </a:t>
            </a:r>
            <a:r>
              <a:rPr lang="en-US" dirty="0" err="1">
                <a:solidFill>
                  <a:srgbClr val="FF0000"/>
                </a:solidFill>
              </a:rPr>
              <a:t>calllog.db</a:t>
            </a:r>
            <a:endParaRPr lang="en-US" dirty="0">
              <a:solidFill>
                <a:srgbClr val="FF0000"/>
              </a:solidFill>
            </a:endParaRPr>
          </a:p>
        </p:txBody>
      </p:sp>
    </p:spTree>
    <p:extLst>
      <p:ext uri="{BB962C8B-B14F-4D97-AF65-F5344CB8AC3E}">
        <p14:creationId xmlns:p14="http://schemas.microsoft.com/office/powerpoint/2010/main" val="1028293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74D40C-F3C1-1D41-B6CE-881B8D7D495B}"/>
              </a:ext>
            </a:extLst>
          </p:cNvPr>
          <p:cNvGraphicFramePr>
            <a:graphicFrameLocks noGrp="1"/>
          </p:cNvGraphicFramePr>
          <p:nvPr>
            <p:extLst>
              <p:ext uri="{D42A27DB-BD31-4B8C-83A1-F6EECF244321}">
                <p14:modId xmlns:p14="http://schemas.microsoft.com/office/powerpoint/2010/main" val="3158166341"/>
              </p:ext>
            </p:extLst>
          </p:nvPr>
        </p:nvGraphicFramePr>
        <p:xfrm>
          <a:off x="282226" y="267854"/>
          <a:ext cx="11327883" cy="5934444"/>
        </p:xfrm>
        <a:graphic>
          <a:graphicData uri="http://schemas.openxmlformats.org/drawingml/2006/table">
            <a:tbl>
              <a:tblPr>
                <a:tableStyleId>{5940675A-B579-460E-94D1-54222C63F5DA}</a:tableStyleId>
              </a:tblPr>
              <a:tblGrid>
                <a:gridCol w="2479447">
                  <a:extLst>
                    <a:ext uri="{9D8B030D-6E8A-4147-A177-3AD203B41FA5}">
                      <a16:colId xmlns:a16="http://schemas.microsoft.com/office/drawing/2014/main" val="4226513124"/>
                    </a:ext>
                  </a:extLst>
                </a:gridCol>
                <a:gridCol w="988291">
                  <a:extLst>
                    <a:ext uri="{9D8B030D-6E8A-4147-A177-3AD203B41FA5}">
                      <a16:colId xmlns:a16="http://schemas.microsoft.com/office/drawing/2014/main" val="425920220"/>
                    </a:ext>
                  </a:extLst>
                </a:gridCol>
                <a:gridCol w="7860145">
                  <a:extLst>
                    <a:ext uri="{9D8B030D-6E8A-4147-A177-3AD203B41FA5}">
                      <a16:colId xmlns:a16="http://schemas.microsoft.com/office/drawing/2014/main" val="743430618"/>
                    </a:ext>
                  </a:extLst>
                </a:gridCol>
              </a:tblGrid>
              <a:tr h="87027">
                <a:tc>
                  <a:txBody>
                    <a:bodyPr/>
                    <a:lstStyle/>
                    <a:p>
                      <a:pPr>
                        <a:buNone/>
                      </a:pPr>
                      <a:r>
                        <a:rPr lang="en-US" sz="1200"/>
                        <a:t>Column Name</a:t>
                      </a:r>
                    </a:p>
                  </a:txBody>
                  <a:tcPr marL="21757" marR="21757" marT="10878" marB="10878" anchor="ctr"/>
                </a:tc>
                <a:tc>
                  <a:txBody>
                    <a:bodyPr/>
                    <a:lstStyle/>
                    <a:p>
                      <a:pPr>
                        <a:buNone/>
                      </a:pPr>
                      <a:r>
                        <a:rPr lang="en-US" sz="1200"/>
                        <a:t>Data Type</a:t>
                      </a:r>
                    </a:p>
                  </a:txBody>
                  <a:tcPr marL="21757" marR="21757" marT="10878" marB="10878" anchor="ctr"/>
                </a:tc>
                <a:tc>
                  <a:txBody>
                    <a:bodyPr/>
                    <a:lstStyle/>
                    <a:p>
                      <a:pPr>
                        <a:buNone/>
                      </a:pPr>
                      <a:r>
                        <a:rPr lang="en-US" sz="1200"/>
                        <a:t>Description</a:t>
                      </a:r>
                    </a:p>
                  </a:txBody>
                  <a:tcPr marL="21757" marR="21757" marT="10878" marB="10878" anchor="ctr"/>
                </a:tc>
                <a:extLst>
                  <a:ext uri="{0D108BD9-81ED-4DB2-BD59-A6C34878D82A}">
                    <a16:rowId xmlns:a16="http://schemas.microsoft.com/office/drawing/2014/main" val="2298102538"/>
                  </a:ext>
                </a:extLst>
              </a:tr>
              <a:tr h="152297">
                <a:tc>
                  <a:txBody>
                    <a:bodyPr/>
                    <a:lstStyle/>
                    <a:p>
                      <a:pPr>
                        <a:buNone/>
                      </a:pPr>
                      <a:r>
                        <a:rPr lang="en-US" sz="1200" b="1"/>
                        <a:t>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Primary key — unique ID for each call record.</a:t>
                      </a:r>
                    </a:p>
                  </a:txBody>
                  <a:tcPr marL="21757" marR="21757" marT="10878" marB="10878" anchor="ctr"/>
                </a:tc>
                <a:extLst>
                  <a:ext uri="{0D108BD9-81ED-4DB2-BD59-A6C34878D82A}">
                    <a16:rowId xmlns:a16="http://schemas.microsoft.com/office/drawing/2014/main" val="2449374355"/>
                  </a:ext>
                </a:extLst>
              </a:tr>
              <a:tr h="152297">
                <a:tc>
                  <a:txBody>
                    <a:bodyPr/>
                    <a:lstStyle/>
                    <a:p>
                      <a:pPr>
                        <a:buNone/>
                      </a:pPr>
                      <a:r>
                        <a:rPr lang="en-US" sz="1200" b="1">
                          <a:highlight>
                            <a:srgbClr val="FFFF00"/>
                          </a:highlight>
                        </a:rPr>
                        <a:t>number</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The phone number </a:t>
                      </a:r>
                      <a:r>
                        <a:rPr lang="en-GB" sz="1200" dirty="0" err="1">
                          <a:highlight>
                            <a:srgbClr val="FFFF00"/>
                          </a:highlight>
                        </a:rPr>
                        <a:t>dialed</a:t>
                      </a:r>
                      <a:r>
                        <a:rPr lang="en-GB" sz="1200" dirty="0">
                          <a:highlight>
                            <a:srgbClr val="FFFF00"/>
                          </a:highlight>
                        </a:rPr>
                        <a:t> or received.</a:t>
                      </a:r>
                    </a:p>
                  </a:txBody>
                  <a:tcPr marL="21757" marR="21757" marT="10878" marB="10878" anchor="ctr"/>
                </a:tc>
                <a:extLst>
                  <a:ext uri="{0D108BD9-81ED-4DB2-BD59-A6C34878D82A}">
                    <a16:rowId xmlns:a16="http://schemas.microsoft.com/office/drawing/2014/main" val="3237508766"/>
                  </a:ext>
                </a:extLst>
              </a:tr>
              <a:tr h="152297">
                <a:tc>
                  <a:txBody>
                    <a:bodyPr/>
                    <a:lstStyle/>
                    <a:p>
                      <a:pPr>
                        <a:buNone/>
                      </a:pPr>
                      <a:r>
                        <a:rPr lang="en-US" sz="1200" b="1"/>
                        <a:t>post_dial_digits</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Additional digits dialed after the main number (e.g., extensions).</a:t>
                      </a:r>
                    </a:p>
                  </a:txBody>
                  <a:tcPr marL="21757" marR="21757" marT="10878" marB="10878" anchor="ctr"/>
                </a:tc>
                <a:extLst>
                  <a:ext uri="{0D108BD9-81ED-4DB2-BD59-A6C34878D82A}">
                    <a16:rowId xmlns:a16="http://schemas.microsoft.com/office/drawing/2014/main" val="3134111587"/>
                  </a:ext>
                </a:extLst>
              </a:tr>
              <a:tr h="152297">
                <a:tc>
                  <a:txBody>
                    <a:bodyPr/>
                    <a:lstStyle/>
                    <a:p>
                      <a:pPr>
                        <a:buNone/>
                      </a:pPr>
                      <a:r>
                        <a:rPr lang="en-US" sz="1200" b="1"/>
                        <a:t>via_number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The intermediate routing number used for the call (if any).</a:t>
                      </a:r>
                    </a:p>
                  </a:txBody>
                  <a:tcPr marL="21757" marR="21757" marT="10878" marB="10878" anchor="ctr"/>
                </a:tc>
                <a:extLst>
                  <a:ext uri="{0D108BD9-81ED-4DB2-BD59-A6C34878D82A}">
                    <a16:rowId xmlns:a16="http://schemas.microsoft.com/office/drawing/2014/main" val="686614712"/>
                  </a:ext>
                </a:extLst>
              </a:tr>
              <a:tr h="152297">
                <a:tc>
                  <a:txBody>
                    <a:bodyPr/>
                    <a:lstStyle/>
                    <a:p>
                      <a:pPr>
                        <a:buNone/>
                      </a:pPr>
                      <a:r>
                        <a:rPr lang="en-US" sz="1200" b="1">
                          <a:highlight>
                            <a:srgbClr val="FFFF00"/>
                          </a:highlight>
                        </a:rPr>
                        <a:t>presentation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How the number is presented (e.g., allowed, restricted, payphone).</a:t>
                      </a:r>
                    </a:p>
                  </a:txBody>
                  <a:tcPr marL="21757" marR="21757" marT="10878" marB="10878" anchor="ctr"/>
                </a:tc>
                <a:extLst>
                  <a:ext uri="{0D108BD9-81ED-4DB2-BD59-A6C34878D82A}">
                    <a16:rowId xmlns:a16="http://schemas.microsoft.com/office/drawing/2014/main" val="601103365"/>
                  </a:ext>
                </a:extLst>
              </a:tr>
              <a:tr h="191363">
                <a:tc>
                  <a:txBody>
                    <a:bodyPr/>
                    <a:lstStyle/>
                    <a:p>
                      <a:pPr>
                        <a:buNone/>
                      </a:pPr>
                      <a:r>
                        <a:rPr lang="en-US" sz="1200" b="1">
                          <a:highlight>
                            <a:srgbClr val="FFFF00"/>
                          </a:highlight>
                        </a:rPr>
                        <a:t>type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Type of call:1 = Incoming, 2 = Outgoing, 3 = Missed, 4 = Voicemail, 5 = Rejected, 6 = Blocked, 7 = Answered externally.</a:t>
                      </a:r>
                    </a:p>
                  </a:txBody>
                  <a:tcPr marL="21757" marR="21757" marT="10878" marB="10878" anchor="ctr"/>
                </a:tc>
                <a:extLst>
                  <a:ext uri="{0D108BD9-81ED-4DB2-BD59-A6C34878D82A}">
                    <a16:rowId xmlns:a16="http://schemas.microsoft.com/office/drawing/2014/main" val="2212699860"/>
                  </a:ext>
                </a:extLst>
              </a:tr>
              <a:tr h="152297">
                <a:tc>
                  <a:txBody>
                    <a:bodyPr/>
                    <a:lstStyle/>
                    <a:p>
                      <a:pPr>
                        <a:buNone/>
                      </a:pPr>
                      <a:r>
                        <a:rPr lang="en-US" sz="1200" b="1"/>
                        <a:t>features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dirty="0"/>
                        <a:t>Bitmask of call features (e.g., video, Wi-Fi, assisted </a:t>
                      </a:r>
                      <a:r>
                        <a:rPr lang="en-GB" sz="1200" dirty="0" err="1"/>
                        <a:t>dialing</a:t>
                      </a:r>
                      <a:r>
                        <a:rPr lang="en-GB" sz="1200" dirty="0"/>
                        <a:t>).</a:t>
                      </a:r>
                    </a:p>
                  </a:txBody>
                  <a:tcPr marL="21757" marR="21757" marT="10878" marB="10878" anchor="ctr"/>
                </a:tc>
                <a:extLst>
                  <a:ext uri="{0D108BD9-81ED-4DB2-BD59-A6C34878D82A}">
                    <a16:rowId xmlns:a16="http://schemas.microsoft.com/office/drawing/2014/main" val="3509312103"/>
                  </a:ext>
                </a:extLst>
              </a:tr>
              <a:tr h="152297">
                <a:tc>
                  <a:txBody>
                    <a:bodyPr/>
                    <a:lstStyle/>
                    <a:p>
                      <a:pPr>
                        <a:buNone/>
                      </a:pPr>
                      <a:r>
                        <a:rPr lang="en-US" sz="1200" b="1">
                          <a:highlight>
                            <a:srgbClr val="FFFF00"/>
                          </a:highlight>
                        </a:rPr>
                        <a:t>date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Timestamp (milliseconds since epoch) of when the call began.</a:t>
                      </a:r>
                    </a:p>
                  </a:txBody>
                  <a:tcPr marL="21757" marR="21757" marT="10878" marB="10878" anchor="ctr"/>
                </a:tc>
                <a:extLst>
                  <a:ext uri="{0D108BD9-81ED-4DB2-BD59-A6C34878D82A}">
                    <a16:rowId xmlns:a16="http://schemas.microsoft.com/office/drawing/2014/main" val="821418438"/>
                  </a:ext>
                </a:extLst>
              </a:tr>
              <a:tr h="87027">
                <a:tc>
                  <a:txBody>
                    <a:bodyPr/>
                    <a:lstStyle/>
                    <a:p>
                      <a:pPr>
                        <a:buNone/>
                      </a:pPr>
                      <a:r>
                        <a:rPr lang="en-US" sz="1200" b="1">
                          <a:highlight>
                            <a:srgbClr val="FFFF00"/>
                          </a:highlight>
                        </a:rPr>
                        <a:t>duration</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Length of the call in seconds.</a:t>
                      </a:r>
                    </a:p>
                  </a:txBody>
                  <a:tcPr marL="21757" marR="21757" marT="10878" marB="10878" anchor="ctr"/>
                </a:tc>
                <a:extLst>
                  <a:ext uri="{0D108BD9-81ED-4DB2-BD59-A6C34878D82A}">
                    <a16:rowId xmlns:a16="http://schemas.microsoft.com/office/drawing/2014/main" val="3523356999"/>
                  </a:ext>
                </a:extLst>
              </a:tr>
              <a:tr h="152297">
                <a:tc>
                  <a:txBody>
                    <a:bodyPr/>
                    <a:lstStyle/>
                    <a:p>
                      <a:pPr>
                        <a:buNone/>
                      </a:pPr>
                      <a:r>
                        <a:rPr lang="en-US" sz="1200" b="1"/>
                        <a:t>subscription_id</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SIM card slot ID or subscription used for the call.</a:t>
                      </a:r>
                    </a:p>
                  </a:txBody>
                  <a:tcPr marL="21757" marR="21757" marT="10878" marB="10878" anchor="ctr"/>
                </a:tc>
                <a:extLst>
                  <a:ext uri="{0D108BD9-81ED-4DB2-BD59-A6C34878D82A}">
                    <a16:rowId xmlns:a16="http://schemas.microsoft.com/office/drawing/2014/main" val="1413307404"/>
                  </a:ext>
                </a:extLst>
              </a:tr>
              <a:tr h="152297">
                <a:tc>
                  <a:txBody>
                    <a:bodyPr/>
                    <a:lstStyle/>
                    <a:p>
                      <a:pPr>
                        <a:buNone/>
                      </a:pPr>
                      <a:r>
                        <a:rPr lang="en-US" sz="1200" b="1"/>
                        <a:t>phone_account_id</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Identifier of the phone account (SIM, VoIP, etc.) used.</a:t>
                      </a:r>
                    </a:p>
                  </a:txBody>
                  <a:tcPr marL="21757" marR="21757" marT="10878" marB="10878" anchor="ctr"/>
                </a:tc>
                <a:extLst>
                  <a:ext uri="{0D108BD9-81ED-4DB2-BD59-A6C34878D82A}">
                    <a16:rowId xmlns:a16="http://schemas.microsoft.com/office/drawing/2014/main" val="1189964335"/>
                  </a:ext>
                </a:extLst>
              </a:tr>
              <a:tr h="152297">
                <a:tc>
                  <a:txBody>
                    <a:bodyPr/>
                    <a:lstStyle/>
                    <a:p>
                      <a:pPr>
                        <a:buNone/>
                      </a:pPr>
                      <a:r>
                        <a:rPr lang="en-US" sz="1200" b="1"/>
                        <a:t>phone_account_component_name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Component name of the dialer or VoIP provider.</a:t>
                      </a:r>
                    </a:p>
                  </a:txBody>
                  <a:tcPr marL="21757" marR="21757" marT="10878" marB="10878" anchor="ctr"/>
                </a:tc>
                <a:extLst>
                  <a:ext uri="{0D108BD9-81ED-4DB2-BD59-A6C34878D82A}">
                    <a16:rowId xmlns:a16="http://schemas.microsoft.com/office/drawing/2014/main" val="4023773892"/>
                  </a:ext>
                </a:extLst>
              </a:tr>
              <a:tr h="152297">
                <a:tc>
                  <a:txBody>
                    <a:bodyPr/>
                    <a:lstStyle/>
                    <a:p>
                      <a:pPr>
                        <a:buNone/>
                      </a:pPr>
                      <a:r>
                        <a:rPr lang="en-US" sz="1200" b="1"/>
                        <a:t>new</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1 if the call is new/unread, 0 if already viewed.</a:t>
                      </a:r>
                    </a:p>
                  </a:txBody>
                  <a:tcPr marL="21757" marR="21757" marT="10878" marB="10878" anchor="ctr"/>
                </a:tc>
                <a:extLst>
                  <a:ext uri="{0D108BD9-81ED-4DB2-BD59-A6C34878D82A}">
                    <a16:rowId xmlns:a16="http://schemas.microsoft.com/office/drawing/2014/main" val="2206910746"/>
                  </a:ext>
                </a:extLst>
              </a:tr>
              <a:tr h="152297">
                <a:tc>
                  <a:txBody>
                    <a:bodyPr/>
                    <a:lstStyle/>
                    <a:p>
                      <a:pPr>
                        <a:buNone/>
                      </a:pPr>
                      <a:r>
                        <a:rPr lang="en-US" sz="1200" b="1">
                          <a:highlight>
                            <a:srgbClr val="FFFF00"/>
                          </a:highlight>
                        </a:rPr>
                        <a:t>name</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Cached contact name at the time of the call (from contacts lookup).</a:t>
                      </a:r>
                    </a:p>
                  </a:txBody>
                  <a:tcPr marL="21757" marR="21757" marT="10878" marB="10878" anchor="ctr"/>
                </a:tc>
                <a:extLst>
                  <a:ext uri="{0D108BD9-81ED-4DB2-BD59-A6C34878D82A}">
                    <a16:rowId xmlns:a16="http://schemas.microsoft.com/office/drawing/2014/main" val="868146432"/>
                  </a:ext>
                </a:extLst>
              </a:tr>
              <a:tr h="152297">
                <a:tc>
                  <a:txBody>
                    <a:bodyPr/>
                    <a:lstStyle/>
                    <a:p>
                      <a:pPr>
                        <a:buNone/>
                      </a:pPr>
                      <a:r>
                        <a:rPr lang="en-US" sz="1200" b="1"/>
                        <a:t>numbertype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Type of number (home, mobile, work, etc.) if matched in contacts.</a:t>
                      </a:r>
                    </a:p>
                  </a:txBody>
                  <a:tcPr marL="21757" marR="21757" marT="10878" marB="10878" anchor="ctr"/>
                </a:tc>
                <a:extLst>
                  <a:ext uri="{0D108BD9-81ED-4DB2-BD59-A6C34878D82A}">
                    <a16:rowId xmlns:a16="http://schemas.microsoft.com/office/drawing/2014/main" val="1473069945"/>
                  </a:ext>
                </a:extLst>
              </a:tr>
              <a:tr h="152297">
                <a:tc>
                  <a:txBody>
                    <a:bodyPr/>
                    <a:lstStyle/>
                    <a:p>
                      <a:pPr>
                        <a:buNone/>
                      </a:pPr>
                      <a:r>
                        <a:rPr lang="en-US" sz="1200" b="1"/>
                        <a:t>numberlabel</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Custom label for the number if applicable.</a:t>
                      </a:r>
                    </a:p>
                  </a:txBody>
                  <a:tcPr marL="21757" marR="21757" marT="10878" marB="10878" anchor="ctr"/>
                </a:tc>
                <a:extLst>
                  <a:ext uri="{0D108BD9-81ED-4DB2-BD59-A6C34878D82A}">
                    <a16:rowId xmlns:a16="http://schemas.microsoft.com/office/drawing/2014/main" val="1824139947"/>
                  </a:ext>
                </a:extLst>
              </a:tr>
              <a:tr h="152297">
                <a:tc>
                  <a:txBody>
                    <a:bodyPr/>
                    <a:lstStyle/>
                    <a:p>
                      <a:pPr>
                        <a:buNone/>
                      </a:pPr>
                      <a:r>
                        <a:rPr lang="en-US" sz="1200" b="1"/>
                        <a:t>lookup_uri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URI for the matching contact entry (if any).</a:t>
                      </a:r>
                    </a:p>
                  </a:txBody>
                  <a:tcPr marL="21757" marR="21757" marT="10878" marB="10878" anchor="ctr"/>
                </a:tc>
                <a:extLst>
                  <a:ext uri="{0D108BD9-81ED-4DB2-BD59-A6C34878D82A}">
                    <a16:rowId xmlns:a16="http://schemas.microsoft.com/office/drawing/2014/main" val="3293962334"/>
                  </a:ext>
                </a:extLst>
              </a:tr>
              <a:tr h="152297">
                <a:tc>
                  <a:txBody>
                    <a:bodyPr/>
                    <a:lstStyle/>
                    <a:p>
                      <a:pPr>
                        <a:buNone/>
                      </a:pPr>
                      <a:r>
                        <a:rPr lang="en-US" sz="1200" b="1"/>
                        <a:t>matched_number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phone number matched from contacts.</a:t>
                      </a:r>
                    </a:p>
                  </a:txBody>
                  <a:tcPr marL="21757" marR="21757" marT="10878" marB="10878" anchor="ctr"/>
                </a:tc>
                <a:extLst>
                  <a:ext uri="{0D108BD9-81ED-4DB2-BD59-A6C34878D82A}">
                    <a16:rowId xmlns:a16="http://schemas.microsoft.com/office/drawing/2014/main" val="1987279636"/>
                  </a:ext>
                </a:extLst>
              </a:tr>
              <a:tr h="87027">
                <a:tc>
                  <a:txBody>
                    <a:bodyPr/>
                    <a:lstStyle/>
                    <a:p>
                      <a:pPr>
                        <a:buNone/>
                      </a:pPr>
                      <a:r>
                        <a:rPr lang="en-US" sz="1200" b="1"/>
                        <a:t>normalized_number</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Normalized E.164 format number.</a:t>
                      </a:r>
                    </a:p>
                  </a:txBody>
                  <a:tcPr marL="21757" marR="21757" marT="10878" marB="10878" anchor="ctr"/>
                </a:tc>
                <a:extLst>
                  <a:ext uri="{0D108BD9-81ED-4DB2-BD59-A6C34878D82A}">
                    <a16:rowId xmlns:a16="http://schemas.microsoft.com/office/drawing/2014/main" val="637211363"/>
                  </a:ext>
                </a:extLst>
              </a:tr>
              <a:tr h="152297">
                <a:tc>
                  <a:txBody>
                    <a:bodyPr/>
                    <a:lstStyle/>
                    <a:p>
                      <a:pPr>
                        <a:buNone/>
                      </a:pPr>
                      <a:r>
                        <a:rPr lang="en-US" sz="1200" b="1"/>
                        <a:t>countryiso</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Two-letter country code (ISO 3166-1 alpha-2).</a:t>
                      </a:r>
                    </a:p>
                  </a:txBody>
                  <a:tcPr marL="21757" marR="21757" marT="10878" marB="10878" anchor="ctr"/>
                </a:tc>
                <a:extLst>
                  <a:ext uri="{0D108BD9-81ED-4DB2-BD59-A6C34878D82A}">
                    <a16:rowId xmlns:a16="http://schemas.microsoft.com/office/drawing/2014/main" val="4118308704"/>
                  </a:ext>
                </a:extLst>
              </a:tr>
              <a:tr h="152297">
                <a:tc>
                  <a:txBody>
                    <a:bodyPr/>
                    <a:lstStyle/>
                    <a:p>
                      <a:pPr>
                        <a:buNone/>
                      </a:pPr>
                      <a:r>
                        <a:rPr lang="en-US" sz="1200" b="1" dirty="0" err="1">
                          <a:highlight>
                            <a:srgbClr val="FFFF00"/>
                          </a:highlight>
                        </a:rPr>
                        <a:t>geocoded_location</a:t>
                      </a:r>
                      <a:endParaRPr lang="en-US" sz="1200" dirty="0">
                        <a:highlight>
                          <a:srgbClr val="FFFF00"/>
                        </a:highlight>
                      </a:endParaRPr>
                    </a:p>
                  </a:txBody>
                  <a:tcPr marL="21757" marR="21757" marT="10878" marB="10878" anchor="ctr"/>
                </a:tc>
                <a:tc>
                  <a:txBody>
                    <a:bodyPr/>
                    <a:lstStyle/>
                    <a:p>
                      <a:pPr>
                        <a:buNone/>
                      </a:pPr>
                      <a:r>
                        <a:rPr lang="en-US" sz="1200">
                          <a:highlight>
                            <a:srgbClr val="FFFF00"/>
                          </a:highlight>
                        </a:rPr>
                        <a:t>TEXT</a:t>
                      </a:r>
                    </a:p>
                  </a:txBody>
                  <a:tcPr marL="21757" marR="21757" marT="10878" marB="10878" anchor="ctr"/>
                </a:tc>
                <a:tc>
                  <a:txBody>
                    <a:bodyPr/>
                    <a:lstStyle/>
                    <a:p>
                      <a:pPr>
                        <a:buNone/>
                      </a:pPr>
                      <a:r>
                        <a:rPr lang="en-GB" sz="1200" dirty="0">
                          <a:highlight>
                            <a:srgbClr val="FFFF00"/>
                          </a:highlight>
                        </a:rPr>
                        <a:t>Approximate region or city derived from number.</a:t>
                      </a:r>
                    </a:p>
                  </a:txBody>
                  <a:tcPr marL="21757" marR="21757" marT="10878" marB="10878" anchor="ctr"/>
                </a:tc>
                <a:extLst>
                  <a:ext uri="{0D108BD9-81ED-4DB2-BD59-A6C34878D82A}">
                    <a16:rowId xmlns:a16="http://schemas.microsoft.com/office/drawing/2014/main" val="3696748736"/>
                  </a:ext>
                </a:extLst>
              </a:tr>
              <a:tr h="152297">
                <a:tc>
                  <a:txBody>
                    <a:bodyPr/>
                    <a:lstStyle/>
                    <a:p>
                      <a:pPr>
                        <a:buNone/>
                      </a:pPr>
                      <a:r>
                        <a:rPr lang="en-US" sz="1200" b="1">
                          <a:highlight>
                            <a:srgbClr val="FFFF00"/>
                          </a:highlight>
                        </a:rPr>
                        <a:t>is_read</a:t>
                      </a:r>
                      <a:endParaRPr lang="en-US" sz="1200">
                        <a:highlight>
                          <a:srgbClr val="FFFF00"/>
                        </a:highlight>
                      </a:endParaRPr>
                    </a:p>
                  </a:txBody>
                  <a:tcPr marL="21757" marR="21757" marT="10878" marB="10878" anchor="ctr"/>
                </a:tc>
                <a:tc>
                  <a:txBody>
                    <a:bodyPr/>
                    <a:lstStyle/>
                    <a:p>
                      <a:pPr>
                        <a:buNone/>
                      </a:pPr>
                      <a:r>
                        <a:rPr lang="en-US" sz="1200">
                          <a:highlight>
                            <a:srgbClr val="FFFF00"/>
                          </a:highlight>
                        </a:rPr>
                        <a:t>INTEGER</a:t>
                      </a:r>
                    </a:p>
                  </a:txBody>
                  <a:tcPr marL="21757" marR="21757" marT="10878" marB="10878" anchor="ctr"/>
                </a:tc>
                <a:tc>
                  <a:txBody>
                    <a:bodyPr/>
                    <a:lstStyle/>
                    <a:p>
                      <a:pPr>
                        <a:buNone/>
                      </a:pPr>
                      <a:r>
                        <a:rPr lang="en-GB" sz="1200" dirty="0">
                          <a:highlight>
                            <a:srgbClr val="FFFF00"/>
                          </a:highlight>
                        </a:rPr>
                        <a:t>1 if the missed call notification has been read.</a:t>
                      </a:r>
                    </a:p>
                  </a:txBody>
                  <a:tcPr marL="21757" marR="21757" marT="10878" marB="10878" anchor="ctr"/>
                </a:tc>
                <a:extLst>
                  <a:ext uri="{0D108BD9-81ED-4DB2-BD59-A6C34878D82A}">
                    <a16:rowId xmlns:a16="http://schemas.microsoft.com/office/drawing/2014/main" val="2162114863"/>
                  </a:ext>
                </a:extLst>
              </a:tr>
              <a:tr h="152297">
                <a:tc>
                  <a:txBody>
                    <a:bodyPr/>
                    <a:lstStyle/>
                    <a:p>
                      <a:pPr>
                        <a:buNone/>
                      </a:pPr>
                      <a:r>
                        <a:rPr lang="en-US" sz="1200" b="1"/>
                        <a:t>voicemail_uri</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URI of the voicemail message (if applicable).</a:t>
                      </a:r>
                    </a:p>
                  </a:txBody>
                  <a:tcPr marL="21757" marR="21757" marT="10878" marB="10878" anchor="ctr"/>
                </a:tc>
                <a:extLst>
                  <a:ext uri="{0D108BD9-81ED-4DB2-BD59-A6C34878D82A}">
                    <a16:rowId xmlns:a16="http://schemas.microsoft.com/office/drawing/2014/main" val="2063890417"/>
                  </a:ext>
                </a:extLst>
              </a:tr>
              <a:tr h="152297">
                <a:tc>
                  <a:txBody>
                    <a:bodyPr/>
                    <a:lstStyle/>
                    <a:p>
                      <a:pPr>
                        <a:buNone/>
                      </a:pPr>
                      <a:r>
                        <a:rPr lang="en-US" sz="1200" b="1"/>
                        <a:t>transcription</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a:t>Transcribed voicemail text (if supported).</a:t>
                      </a:r>
                    </a:p>
                  </a:txBody>
                  <a:tcPr marL="21757" marR="21757" marT="10878" marB="10878" anchor="ctr"/>
                </a:tc>
                <a:extLst>
                  <a:ext uri="{0D108BD9-81ED-4DB2-BD59-A6C34878D82A}">
                    <a16:rowId xmlns:a16="http://schemas.microsoft.com/office/drawing/2014/main" val="623849514"/>
                  </a:ext>
                </a:extLst>
              </a:tr>
              <a:tr h="152297">
                <a:tc>
                  <a:txBody>
                    <a:bodyPr/>
                    <a:lstStyle/>
                    <a:p>
                      <a:pPr>
                        <a:buNone/>
                      </a:pPr>
                      <a:r>
                        <a:rPr lang="en-US" sz="1200" b="1"/>
                        <a:t>data_usage</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Data usage in bytes for VoIP or Wi-Fi calls.</a:t>
                      </a:r>
                    </a:p>
                  </a:txBody>
                  <a:tcPr marL="21757" marR="21757" marT="10878" marB="10878" anchor="ctr"/>
                </a:tc>
                <a:extLst>
                  <a:ext uri="{0D108BD9-81ED-4DB2-BD59-A6C34878D82A}">
                    <a16:rowId xmlns:a16="http://schemas.microsoft.com/office/drawing/2014/main" val="94438911"/>
                  </a:ext>
                </a:extLst>
              </a:tr>
              <a:tr h="152297">
                <a:tc>
                  <a:txBody>
                    <a:bodyPr/>
                    <a:lstStyle/>
                    <a:p>
                      <a:pPr>
                        <a:buNone/>
                      </a:pPr>
                      <a:r>
                        <a:rPr lang="en-US" sz="1200" b="1"/>
                        <a:t>add_for_all_users</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Indicates whether the call log entry should be visible to all users.</a:t>
                      </a:r>
                    </a:p>
                  </a:txBody>
                  <a:tcPr marL="21757" marR="21757" marT="10878" marB="10878" anchor="ctr"/>
                </a:tc>
                <a:extLst>
                  <a:ext uri="{0D108BD9-81ED-4DB2-BD59-A6C34878D82A}">
                    <a16:rowId xmlns:a16="http://schemas.microsoft.com/office/drawing/2014/main" val="4143416660"/>
                  </a:ext>
                </a:extLst>
              </a:tr>
              <a:tr h="152297">
                <a:tc>
                  <a:txBody>
                    <a:bodyPr/>
                    <a:lstStyle/>
                    <a:p>
                      <a:pPr>
                        <a:buNone/>
                      </a:pPr>
                      <a:r>
                        <a:rPr lang="en-US" sz="1200" b="1"/>
                        <a:t>block_reason</a:t>
                      </a:r>
                      <a:endParaRPr lang="en-US" sz="1200"/>
                    </a:p>
                  </a:txBody>
                  <a:tcPr marL="21757" marR="21757" marT="10878" marB="10878" anchor="ctr"/>
                </a:tc>
                <a:tc>
                  <a:txBody>
                    <a:bodyPr/>
                    <a:lstStyle/>
                    <a:p>
                      <a:pPr>
                        <a:buNone/>
                      </a:pPr>
                      <a:r>
                        <a:rPr lang="en-US" sz="1200"/>
                        <a:t>INTEGER</a:t>
                      </a:r>
                    </a:p>
                  </a:txBody>
                  <a:tcPr marL="21757" marR="21757" marT="10878" marB="10878" anchor="ctr"/>
                </a:tc>
                <a:tc>
                  <a:txBody>
                    <a:bodyPr/>
                    <a:lstStyle/>
                    <a:p>
                      <a:pPr>
                        <a:buNone/>
                      </a:pPr>
                      <a:r>
                        <a:rPr lang="en-GB" sz="1200"/>
                        <a:t>Reason for call block (e.g., spam, user block).</a:t>
                      </a:r>
                    </a:p>
                  </a:txBody>
                  <a:tcPr marL="21757" marR="21757" marT="10878" marB="10878" anchor="ctr"/>
                </a:tc>
                <a:extLst>
                  <a:ext uri="{0D108BD9-81ED-4DB2-BD59-A6C34878D82A}">
                    <a16:rowId xmlns:a16="http://schemas.microsoft.com/office/drawing/2014/main" val="4191041002"/>
                  </a:ext>
                </a:extLst>
              </a:tr>
              <a:tr h="152297">
                <a:tc>
                  <a:txBody>
                    <a:bodyPr/>
                    <a:lstStyle/>
                    <a:p>
                      <a:pPr>
                        <a:buNone/>
                      </a:pPr>
                      <a:r>
                        <a:rPr lang="en-US" sz="1200" b="1"/>
                        <a:t>call_screening_app_name</a:t>
                      </a:r>
                      <a:endParaRPr lang="en-US" sz="1200"/>
                    </a:p>
                  </a:txBody>
                  <a:tcPr marL="21757" marR="21757" marT="10878" marB="10878" anchor="ctr"/>
                </a:tc>
                <a:tc>
                  <a:txBody>
                    <a:bodyPr/>
                    <a:lstStyle/>
                    <a:p>
                      <a:pPr>
                        <a:buNone/>
                      </a:pPr>
                      <a:r>
                        <a:rPr lang="en-US" sz="1200"/>
                        <a:t>TEXT</a:t>
                      </a:r>
                    </a:p>
                  </a:txBody>
                  <a:tcPr marL="21757" marR="21757" marT="10878" marB="10878" anchor="ctr"/>
                </a:tc>
                <a:tc>
                  <a:txBody>
                    <a:bodyPr/>
                    <a:lstStyle/>
                    <a:p>
                      <a:pPr>
                        <a:buNone/>
                      </a:pPr>
                      <a:r>
                        <a:rPr lang="en-GB" sz="1200" dirty="0"/>
                        <a:t>Name of the app that screened the call.</a:t>
                      </a:r>
                    </a:p>
                  </a:txBody>
                  <a:tcPr marL="21757" marR="21757" marT="10878" marB="10878" anchor="ctr"/>
                </a:tc>
                <a:extLst>
                  <a:ext uri="{0D108BD9-81ED-4DB2-BD59-A6C34878D82A}">
                    <a16:rowId xmlns:a16="http://schemas.microsoft.com/office/drawing/2014/main" val="3620191985"/>
                  </a:ext>
                </a:extLst>
              </a:tr>
            </a:tbl>
          </a:graphicData>
        </a:graphic>
      </p:graphicFrame>
    </p:spTree>
    <p:extLst>
      <p:ext uri="{BB962C8B-B14F-4D97-AF65-F5344CB8AC3E}">
        <p14:creationId xmlns:p14="http://schemas.microsoft.com/office/powerpoint/2010/main" val="3259832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3"/>
          <a:stretch>
            <a:fillRect/>
          </a:stretch>
        </p:blipFill>
        <p:spPr>
          <a:xfrm>
            <a:off x="342899" y="1570485"/>
            <a:ext cx="3764038" cy="4479795"/>
          </a:xfrm>
          <a:prstGeom prst="rect">
            <a:avLst/>
          </a:prstGeom>
        </p:spPr>
      </p:pic>
      <p:graphicFrame>
        <p:nvGraphicFramePr>
          <p:cNvPr id="5" name="Table 4">
            <a:extLst>
              <a:ext uri="{FF2B5EF4-FFF2-40B4-BE49-F238E27FC236}">
                <a16:creationId xmlns:a16="http://schemas.microsoft.com/office/drawing/2014/main" id="{AC75EC41-7E09-9EAE-856B-2776EE1308E6}"/>
              </a:ext>
            </a:extLst>
          </p:cNvPr>
          <p:cNvGraphicFramePr>
            <a:graphicFrameLocks noGrp="1"/>
          </p:cNvGraphicFramePr>
          <p:nvPr>
            <p:extLst>
              <p:ext uri="{D42A27DB-BD31-4B8C-83A1-F6EECF244321}">
                <p14:modId xmlns:p14="http://schemas.microsoft.com/office/powerpoint/2010/main" val="140042926"/>
              </p:ext>
            </p:extLst>
          </p:nvPr>
        </p:nvGraphicFramePr>
        <p:xfrm>
          <a:off x="4267200" y="1371202"/>
          <a:ext cx="7665720" cy="5183101"/>
        </p:xfrm>
        <a:graphic>
          <a:graphicData uri="http://schemas.openxmlformats.org/drawingml/2006/table">
            <a:tbl>
              <a:tblPr>
                <a:tableStyleId>{5940675A-B579-460E-94D1-54222C63F5DA}</a:tableStyleId>
              </a:tblPr>
              <a:tblGrid>
                <a:gridCol w="1940259">
                  <a:extLst>
                    <a:ext uri="{9D8B030D-6E8A-4147-A177-3AD203B41FA5}">
                      <a16:colId xmlns:a16="http://schemas.microsoft.com/office/drawing/2014/main" val="1210390179"/>
                    </a:ext>
                  </a:extLst>
                </a:gridCol>
                <a:gridCol w="956426">
                  <a:extLst>
                    <a:ext uri="{9D8B030D-6E8A-4147-A177-3AD203B41FA5}">
                      <a16:colId xmlns:a16="http://schemas.microsoft.com/office/drawing/2014/main" val="2123706687"/>
                    </a:ext>
                  </a:extLst>
                </a:gridCol>
                <a:gridCol w="4769035">
                  <a:extLst>
                    <a:ext uri="{9D8B030D-6E8A-4147-A177-3AD203B41FA5}">
                      <a16:colId xmlns:a16="http://schemas.microsoft.com/office/drawing/2014/main" val="3858784485"/>
                    </a:ext>
                  </a:extLst>
                </a:gridCol>
              </a:tblGrid>
              <a:tr h="143846">
                <a:tc>
                  <a:txBody>
                    <a:bodyPr/>
                    <a:lstStyle/>
                    <a:p>
                      <a:pPr>
                        <a:buNone/>
                      </a:pPr>
                      <a:r>
                        <a:rPr lang="en-US" sz="1400" b="1"/>
                        <a:t>Column Name</a:t>
                      </a:r>
                    </a:p>
                  </a:txBody>
                  <a:tcPr marL="35961" marR="35961" marT="17981" marB="17981" anchor="ctr"/>
                </a:tc>
                <a:tc>
                  <a:txBody>
                    <a:bodyPr/>
                    <a:lstStyle/>
                    <a:p>
                      <a:pPr>
                        <a:buNone/>
                      </a:pPr>
                      <a:r>
                        <a:rPr lang="en-US" sz="1400" b="1"/>
                        <a:t>Data Type</a:t>
                      </a:r>
                    </a:p>
                  </a:txBody>
                  <a:tcPr marL="35961" marR="35961" marT="17981" marB="17981" anchor="ctr"/>
                </a:tc>
                <a:tc>
                  <a:txBody>
                    <a:bodyPr/>
                    <a:lstStyle/>
                    <a:p>
                      <a:pPr>
                        <a:buNone/>
                      </a:pPr>
                      <a:r>
                        <a:rPr lang="en-US" sz="1400" b="1" dirty="0"/>
                        <a:t>Description</a:t>
                      </a:r>
                    </a:p>
                  </a:txBody>
                  <a:tcPr marL="35961" marR="35961" marT="17981" marB="17981" anchor="ctr"/>
                </a:tc>
                <a:extLst>
                  <a:ext uri="{0D108BD9-81ED-4DB2-BD59-A6C34878D82A}">
                    <a16:rowId xmlns:a16="http://schemas.microsoft.com/office/drawing/2014/main" val="2728228146"/>
                  </a:ext>
                </a:extLst>
              </a:tr>
              <a:tr h="251730">
                <a:tc>
                  <a:txBody>
                    <a:bodyPr/>
                    <a:lstStyle/>
                    <a:p>
                      <a:pPr>
                        <a:buNone/>
                      </a:pPr>
                      <a:r>
                        <a:rPr lang="en-US" sz="1400" b="1"/>
                        <a:t>_id</a:t>
                      </a:r>
                      <a:endParaRPr lang="en-US" sz="1400"/>
                    </a:p>
                  </a:txBody>
                  <a:tcPr marL="35961" marR="35961" marT="17981" marB="17981" anchor="ctr"/>
                </a:tc>
                <a:tc>
                  <a:txBody>
                    <a:bodyPr/>
                    <a:lstStyle/>
                    <a:p>
                      <a:pPr>
                        <a:buNone/>
                      </a:pPr>
                      <a:r>
                        <a:rPr lang="en-US" sz="1400" dirty="0"/>
                        <a:t>INTEGER</a:t>
                      </a:r>
                    </a:p>
                  </a:txBody>
                  <a:tcPr marL="35961" marR="35961" marT="17981" marB="17981" anchor="ctr"/>
                </a:tc>
                <a:tc>
                  <a:txBody>
                    <a:bodyPr/>
                    <a:lstStyle/>
                    <a:p>
                      <a:pPr>
                        <a:buNone/>
                      </a:pPr>
                      <a:r>
                        <a:rPr lang="en-GB" sz="1400"/>
                        <a:t>Primary key — unique identifier for each voicemail status record.</a:t>
                      </a:r>
                    </a:p>
                  </a:txBody>
                  <a:tcPr marL="35961" marR="35961" marT="17981" marB="17981" anchor="ctr"/>
                </a:tc>
                <a:extLst>
                  <a:ext uri="{0D108BD9-81ED-4DB2-BD59-A6C34878D82A}">
                    <a16:rowId xmlns:a16="http://schemas.microsoft.com/office/drawing/2014/main" val="1132527157"/>
                  </a:ext>
                </a:extLst>
              </a:tr>
              <a:tr h="467499">
                <a:tc>
                  <a:txBody>
                    <a:bodyPr/>
                    <a:lstStyle/>
                    <a:p>
                      <a:pPr>
                        <a:buNone/>
                      </a:pPr>
                      <a:r>
                        <a:rPr lang="en-US" sz="1400" b="1"/>
                        <a:t>source_package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package name of the app providing voicemail service (e.g., com.google.android.dialer).</a:t>
                      </a:r>
                    </a:p>
                  </a:txBody>
                  <a:tcPr marL="35961" marR="35961" marT="17981" marB="17981" anchor="ctr"/>
                </a:tc>
                <a:extLst>
                  <a:ext uri="{0D108BD9-81ED-4DB2-BD59-A6C34878D82A}">
                    <a16:rowId xmlns:a16="http://schemas.microsoft.com/office/drawing/2014/main" val="3252966341"/>
                  </a:ext>
                </a:extLst>
              </a:tr>
              <a:tr h="467499">
                <a:tc>
                  <a:txBody>
                    <a:bodyPr/>
                    <a:lstStyle/>
                    <a:p>
                      <a:pPr>
                        <a:buNone/>
                      </a:pPr>
                      <a:r>
                        <a:rPr lang="en-US" sz="1400" b="1"/>
                        <a:t>phone_account_component_name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The component name of the phone account responsible for handling voicemail (e.g., SIM carrier or VoIP provider).</a:t>
                      </a:r>
                    </a:p>
                  </a:txBody>
                  <a:tcPr marL="35961" marR="35961" marT="17981" marB="17981" anchor="ctr"/>
                </a:tc>
                <a:extLst>
                  <a:ext uri="{0D108BD9-81ED-4DB2-BD59-A6C34878D82A}">
                    <a16:rowId xmlns:a16="http://schemas.microsoft.com/office/drawing/2014/main" val="147007179"/>
                  </a:ext>
                </a:extLst>
              </a:tr>
              <a:tr h="359615">
                <a:tc>
                  <a:txBody>
                    <a:bodyPr/>
                    <a:lstStyle/>
                    <a:p>
                      <a:pPr>
                        <a:buNone/>
                      </a:pPr>
                      <a:r>
                        <a:rPr lang="en-US" sz="1400" b="1" dirty="0" err="1">
                          <a:highlight>
                            <a:srgbClr val="FFFF00"/>
                          </a:highlight>
                        </a:rPr>
                        <a:t>phone_account_id</a:t>
                      </a:r>
                      <a:endParaRPr lang="en-US" sz="1400" dirty="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Unique identifier of the specific phone or SIM account associated with this voicemail service.</a:t>
                      </a:r>
                    </a:p>
                  </a:txBody>
                  <a:tcPr marL="35961" marR="35961" marT="17981" marB="17981" anchor="ctr"/>
                </a:tc>
                <a:extLst>
                  <a:ext uri="{0D108BD9-81ED-4DB2-BD59-A6C34878D82A}">
                    <a16:rowId xmlns:a16="http://schemas.microsoft.com/office/drawing/2014/main" val="3613090949"/>
                  </a:ext>
                </a:extLst>
              </a:tr>
              <a:tr h="359615">
                <a:tc>
                  <a:txBody>
                    <a:bodyPr/>
                    <a:lstStyle/>
                    <a:p>
                      <a:pPr>
                        <a:buNone/>
                      </a:pPr>
                      <a:r>
                        <a:rPr lang="en-US" sz="1400" b="1"/>
                        <a:t>settings_uri</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a:t>URI pointing to voicemail settings (used to open the voicemail setup screen).</a:t>
                      </a:r>
                    </a:p>
                  </a:txBody>
                  <a:tcPr marL="35961" marR="35961" marT="17981" marB="17981" anchor="ctr"/>
                </a:tc>
                <a:extLst>
                  <a:ext uri="{0D108BD9-81ED-4DB2-BD59-A6C34878D82A}">
                    <a16:rowId xmlns:a16="http://schemas.microsoft.com/office/drawing/2014/main" val="528437021"/>
                  </a:ext>
                </a:extLst>
              </a:tr>
              <a:tr h="251730">
                <a:tc>
                  <a:txBody>
                    <a:bodyPr/>
                    <a:lstStyle/>
                    <a:p>
                      <a:pPr>
                        <a:buNone/>
                      </a:pPr>
                      <a:r>
                        <a:rPr lang="en-US" sz="1400" b="1">
                          <a:highlight>
                            <a:srgbClr val="FFFF00"/>
                          </a:highlight>
                        </a:rPr>
                        <a:t>voicemail_access_uri</a:t>
                      </a:r>
                      <a:endParaRPr lang="en-US" sz="1400">
                        <a:highlight>
                          <a:srgbClr val="FFFF00"/>
                        </a:highlight>
                      </a:endParaRPr>
                    </a:p>
                  </a:txBody>
                  <a:tcPr marL="35961" marR="35961" marT="17981" marB="17981" anchor="ctr"/>
                </a:tc>
                <a:tc>
                  <a:txBody>
                    <a:bodyPr/>
                    <a:lstStyle/>
                    <a:p>
                      <a:pPr>
                        <a:buNone/>
                      </a:pPr>
                      <a:r>
                        <a:rPr lang="en-US" sz="1400">
                          <a:highlight>
                            <a:srgbClr val="FFFF00"/>
                          </a:highlight>
                        </a:rPr>
                        <a:t>TEXT</a:t>
                      </a:r>
                    </a:p>
                  </a:txBody>
                  <a:tcPr marL="35961" marR="35961" marT="17981" marB="17981" anchor="ctr"/>
                </a:tc>
                <a:tc>
                  <a:txBody>
                    <a:bodyPr/>
                    <a:lstStyle/>
                    <a:p>
                      <a:pPr>
                        <a:buNone/>
                      </a:pPr>
                      <a:r>
                        <a:rPr lang="en-GB" sz="1400" dirty="0">
                          <a:highlight>
                            <a:srgbClr val="FFFF00"/>
                          </a:highlight>
                        </a:rPr>
                        <a:t>URI or dial string used to access or call the voicemail service directly.</a:t>
                      </a:r>
                    </a:p>
                  </a:txBody>
                  <a:tcPr marL="35961" marR="35961" marT="17981" marB="17981" anchor="ctr"/>
                </a:tc>
                <a:extLst>
                  <a:ext uri="{0D108BD9-81ED-4DB2-BD59-A6C34878D82A}">
                    <a16:rowId xmlns:a16="http://schemas.microsoft.com/office/drawing/2014/main" val="2227133710"/>
                  </a:ext>
                </a:extLst>
              </a:tr>
              <a:tr h="467499">
                <a:tc>
                  <a:txBody>
                    <a:bodyPr/>
                    <a:lstStyle/>
                    <a:p>
                      <a:pPr>
                        <a:buNone/>
                      </a:pPr>
                      <a:r>
                        <a:rPr lang="en-US" sz="1400" b="1"/>
                        <a:t>configuration_state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Indicates whether voicemail is properly configured:0 = Not configured, 1 = OK, 2 = Error, 3 = Disabled.</a:t>
                      </a:r>
                    </a:p>
                  </a:txBody>
                  <a:tcPr marL="35961" marR="35961" marT="17981" marB="17981" anchor="ctr"/>
                </a:tc>
                <a:extLst>
                  <a:ext uri="{0D108BD9-81ED-4DB2-BD59-A6C34878D82A}">
                    <a16:rowId xmlns:a16="http://schemas.microsoft.com/office/drawing/2014/main" val="2719440865"/>
                  </a:ext>
                </a:extLst>
              </a:tr>
              <a:tr h="359615">
                <a:tc>
                  <a:txBody>
                    <a:bodyPr/>
                    <a:lstStyle/>
                    <a:p>
                      <a:pPr>
                        <a:buNone/>
                      </a:pPr>
                      <a:r>
                        <a:rPr lang="en-US" sz="1400" b="1"/>
                        <a:t>data_channel_state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data channel used for voicemail retrieval:0 = OK, 1 = No connection, 2 = Server error.</a:t>
                      </a:r>
                    </a:p>
                  </a:txBody>
                  <a:tcPr marL="35961" marR="35961" marT="17981" marB="17981" anchor="ctr"/>
                </a:tc>
                <a:extLst>
                  <a:ext uri="{0D108BD9-81ED-4DB2-BD59-A6C34878D82A}">
                    <a16:rowId xmlns:a16="http://schemas.microsoft.com/office/drawing/2014/main" val="2995395475"/>
                  </a:ext>
                </a:extLst>
              </a:tr>
              <a:tr h="359615">
                <a:tc>
                  <a:txBody>
                    <a:bodyPr/>
                    <a:lstStyle/>
                    <a:p>
                      <a:pPr>
                        <a:buNone/>
                      </a:pPr>
                      <a:r>
                        <a:rPr lang="en-US" sz="1400" b="1"/>
                        <a:t>notification_channel_state</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Status of the voicemail notification channel:0 = OK, 1 = Blocked or disabled.</a:t>
                      </a:r>
                    </a:p>
                  </a:txBody>
                  <a:tcPr marL="35961" marR="35961" marT="17981" marB="17981" anchor="ctr"/>
                </a:tc>
                <a:extLst>
                  <a:ext uri="{0D108BD9-81ED-4DB2-BD59-A6C34878D82A}">
                    <a16:rowId xmlns:a16="http://schemas.microsoft.com/office/drawing/2014/main" val="1466792735"/>
                  </a:ext>
                </a:extLst>
              </a:tr>
              <a:tr h="251730">
                <a:tc>
                  <a:txBody>
                    <a:bodyPr/>
                    <a:lstStyle/>
                    <a:p>
                      <a:pPr>
                        <a:buNone/>
                      </a:pPr>
                      <a:r>
                        <a:rPr lang="en-US" sz="1400" b="1"/>
                        <a:t>quota_occupied</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GB" sz="1400"/>
                        <a:t>Current space used by stored voicemails (in bytes).</a:t>
                      </a:r>
                    </a:p>
                  </a:txBody>
                  <a:tcPr marL="35961" marR="35961" marT="17981" marB="17981" anchor="ctr"/>
                </a:tc>
                <a:extLst>
                  <a:ext uri="{0D108BD9-81ED-4DB2-BD59-A6C34878D82A}">
                    <a16:rowId xmlns:a16="http://schemas.microsoft.com/office/drawing/2014/main" val="1169574017"/>
                  </a:ext>
                </a:extLst>
              </a:tr>
              <a:tr h="251730">
                <a:tc>
                  <a:txBody>
                    <a:bodyPr/>
                    <a:lstStyle/>
                    <a:p>
                      <a:pPr>
                        <a:buNone/>
                      </a:pPr>
                      <a:r>
                        <a:rPr lang="en-US" sz="1400" b="1"/>
                        <a:t>quota_total</a:t>
                      </a:r>
                      <a:endParaRPr lang="en-US" sz="1400"/>
                    </a:p>
                  </a:txBody>
                  <a:tcPr marL="35961" marR="35961" marT="17981" marB="17981" anchor="ctr"/>
                </a:tc>
                <a:tc>
                  <a:txBody>
                    <a:bodyPr/>
                    <a:lstStyle/>
                    <a:p>
                      <a:pPr>
                        <a:buNone/>
                      </a:pPr>
                      <a:r>
                        <a:rPr lang="en-US" sz="1400"/>
                        <a:t>INTEGER</a:t>
                      </a:r>
                    </a:p>
                  </a:txBody>
                  <a:tcPr marL="35961" marR="35961" marT="17981" marB="17981" anchor="ctr"/>
                </a:tc>
                <a:tc>
                  <a:txBody>
                    <a:bodyPr/>
                    <a:lstStyle/>
                    <a:p>
                      <a:pPr>
                        <a:buNone/>
                      </a:pPr>
                      <a:r>
                        <a:rPr lang="en-US" sz="1400"/>
                        <a:t>Total available voicemail storage quota (in bytes).</a:t>
                      </a:r>
                    </a:p>
                  </a:txBody>
                  <a:tcPr marL="35961" marR="35961" marT="17981" marB="17981" anchor="ctr"/>
                </a:tc>
                <a:extLst>
                  <a:ext uri="{0D108BD9-81ED-4DB2-BD59-A6C34878D82A}">
                    <a16:rowId xmlns:a16="http://schemas.microsoft.com/office/drawing/2014/main" val="336983147"/>
                  </a:ext>
                </a:extLst>
              </a:tr>
              <a:tr h="359615">
                <a:tc>
                  <a:txBody>
                    <a:bodyPr/>
                    <a:lstStyle/>
                    <a:p>
                      <a:pPr>
                        <a:buNone/>
                      </a:pPr>
                      <a:r>
                        <a:rPr lang="en-US" sz="1400" b="1"/>
                        <a:t>source_type</a:t>
                      </a:r>
                      <a:endParaRPr lang="en-US" sz="1400"/>
                    </a:p>
                  </a:txBody>
                  <a:tcPr marL="35961" marR="35961" marT="17981" marB="17981" anchor="ctr"/>
                </a:tc>
                <a:tc>
                  <a:txBody>
                    <a:bodyPr/>
                    <a:lstStyle/>
                    <a:p>
                      <a:pPr>
                        <a:buNone/>
                      </a:pPr>
                      <a:r>
                        <a:rPr lang="en-US" sz="1400"/>
                        <a:t>TEXT</a:t>
                      </a:r>
                    </a:p>
                  </a:txBody>
                  <a:tcPr marL="35961" marR="35961" marT="17981" marB="17981" anchor="ctr"/>
                </a:tc>
                <a:tc>
                  <a:txBody>
                    <a:bodyPr/>
                    <a:lstStyle/>
                    <a:p>
                      <a:pPr>
                        <a:buNone/>
                      </a:pPr>
                      <a:r>
                        <a:rPr lang="en-GB" sz="1400" dirty="0"/>
                        <a:t>Type of voicemail source (e.g., </a:t>
                      </a:r>
                      <a:r>
                        <a:rPr lang="en-GB" sz="1400" dirty="0" err="1"/>
                        <a:t>vvm</a:t>
                      </a:r>
                      <a:r>
                        <a:rPr lang="en-GB" sz="1400" dirty="0"/>
                        <a:t> for visual voicemail, carrier for SIM voicemail).</a:t>
                      </a:r>
                    </a:p>
                  </a:txBody>
                  <a:tcPr marL="35961" marR="35961" marT="17981" marB="17981" anchor="ctr"/>
                </a:tc>
                <a:extLst>
                  <a:ext uri="{0D108BD9-81ED-4DB2-BD59-A6C34878D82A}">
                    <a16:rowId xmlns:a16="http://schemas.microsoft.com/office/drawing/2014/main" val="4293901069"/>
                  </a:ext>
                </a:extLst>
              </a:tr>
            </a:tbl>
          </a:graphicData>
        </a:graphic>
      </p:graphicFrame>
    </p:spTree>
    <p:extLst>
      <p:ext uri="{BB962C8B-B14F-4D97-AF65-F5344CB8AC3E}">
        <p14:creationId xmlns:p14="http://schemas.microsoft.com/office/powerpoint/2010/main" val="4010555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AC5EE-8705-6450-B136-9EA209562913}"/>
              </a:ext>
            </a:extLst>
          </p:cNvPr>
          <p:cNvSpPr>
            <a:spLocks noGrp="1"/>
          </p:cNvSpPr>
          <p:nvPr>
            <p:ph type="title"/>
          </p:nvPr>
        </p:nvSpPr>
        <p:spPr/>
        <p:txBody>
          <a:bodyPr/>
          <a:lstStyle/>
          <a:p>
            <a:r>
              <a:rPr lang="en-US" dirty="0"/>
              <a:t>Purposes</a:t>
            </a:r>
          </a:p>
        </p:txBody>
      </p:sp>
      <p:sp>
        <p:nvSpPr>
          <p:cNvPr id="5" name="Content Placeholder 4">
            <a:extLst>
              <a:ext uri="{FF2B5EF4-FFF2-40B4-BE49-F238E27FC236}">
                <a16:creationId xmlns:a16="http://schemas.microsoft.com/office/drawing/2014/main" id="{F7C2D76C-6364-FE95-F1DF-E9DA4D1C937F}"/>
              </a:ext>
            </a:extLst>
          </p:cNvPr>
          <p:cNvSpPr>
            <a:spLocks noGrp="1"/>
          </p:cNvSpPr>
          <p:nvPr>
            <p:ph idx="1"/>
          </p:nvPr>
        </p:nvSpPr>
        <p:spPr/>
        <p:txBody>
          <a:bodyPr>
            <a:normAutofit fontScale="92500" lnSpcReduction="20000"/>
          </a:bodyPr>
          <a:lstStyle/>
          <a:p>
            <a:r>
              <a:rPr lang="en-GB" dirty="0"/>
              <a:t>It stores the device owner's personal information, such as their name, email, phone number, and other details</a:t>
            </a:r>
          </a:p>
          <a:p>
            <a:pPr lvl="1"/>
            <a:r>
              <a:rPr lang="en-GB" dirty="0"/>
              <a:t>are part of the "My Profile" or "Me" contact entry in the Contacts app. </a:t>
            </a:r>
          </a:p>
          <a:p>
            <a:r>
              <a:rPr lang="en-GB" dirty="0"/>
              <a:t>This separation allows the system to manage the user's profile distinctly from other contacts while maintaining a similar structure for easier integration with the Contacts Provider.</a:t>
            </a:r>
          </a:p>
          <a:p>
            <a:r>
              <a:rPr lang="en-GB" dirty="0"/>
              <a:t>Why separation : </a:t>
            </a:r>
          </a:p>
          <a:p>
            <a:pPr lvl="1"/>
            <a:r>
              <a:rPr lang="en-GB" dirty="0"/>
              <a:t>Enhance Security and Privacy: The user's profile data can be isolated, potentially with stricter access controls, since it often contains sensitive personal information.</a:t>
            </a:r>
          </a:p>
          <a:p>
            <a:pPr lvl="1"/>
            <a:r>
              <a:rPr lang="en-GB" dirty="0"/>
              <a:t>Simplify Syncing: The profile can be synced separately with services like Google Contacts, ensuring that the "Me" contact is consistently updated across devices without affecting other contacts.</a:t>
            </a:r>
          </a:p>
          <a:p>
            <a:r>
              <a:rPr lang="en-GB" dirty="0"/>
              <a:t>The structure of </a:t>
            </a:r>
            <a:r>
              <a:rPr lang="en-GB" dirty="0" err="1">
                <a:solidFill>
                  <a:schemeClr val="accent2"/>
                </a:solidFill>
              </a:rPr>
              <a:t>profile.db</a:t>
            </a:r>
            <a:r>
              <a:rPr lang="en-GB" dirty="0">
                <a:solidFill>
                  <a:schemeClr val="accent2"/>
                </a:solidFill>
              </a:rPr>
              <a:t> </a:t>
            </a:r>
            <a:r>
              <a:rPr lang="en-GB" dirty="0"/>
              <a:t>mirrors that of </a:t>
            </a:r>
            <a:r>
              <a:rPr lang="en-GB" dirty="0">
                <a:solidFill>
                  <a:schemeClr val="accent2"/>
                </a:solidFill>
              </a:rPr>
              <a:t>contacts2.db</a:t>
            </a:r>
            <a:endParaRPr lang="en-US" dirty="0"/>
          </a:p>
        </p:txBody>
      </p:sp>
    </p:spTree>
    <p:extLst>
      <p:ext uri="{BB962C8B-B14F-4D97-AF65-F5344CB8AC3E}">
        <p14:creationId xmlns:p14="http://schemas.microsoft.com/office/powerpoint/2010/main" val="1954828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7892</TotalTime>
  <Words>9506</Words>
  <Application>Microsoft Office PowerPoint</Application>
  <PresentationFormat>Widescreen</PresentationFormat>
  <Paragraphs>825</Paragraphs>
  <Slides>66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Issues of managing contact (people) data</vt:lpstr>
      <vt:lpstr>Solution: Unify contacts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PowerPoint Presentation</vt:lpstr>
      <vt:lpstr>accounts table structure</vt:lpstr>
      <vt:lpstr>raw_contacts table</vt:lpstr>
      <vt:lpstr>PowerPoint Presentation</vt:lpstr>
      <vt:lpstr>Join contacts with accounts tables</vt:lpstr>
      <vt:lpstr>PowerPoint Presentation</vt:lpstr>
      <vt:lpstr>Results of joining raw_contacts with accounts</vt:lpstr>
      <vt:lpstr>PowerPoint Presentation</vt:lpstr>
      <vt:lpstr>n raw_contacts will be united to one contact (one personal) in the device</vt:lpstr>
      <vt:lpstr>contacts table</vt:lpstr>
      <vt:lpstr>PowerPoint Presentation</vt:lpstr>
      <vt:lpstr>PowerPoint Presentation</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 contact entry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Why is calllog.db in the contacts service?</vt:lpstr>
      <vt:lpstr>user-facing apps (with UI) can change or insert entries into calllog.db</vt:lpstr>
      <vt:lpstr>Detailed data flows between Dialer and calllog.db</vt:lpstr>
      <vt:lpstr>A simple calling scenario</vt:lpstr>
      <vt:lpstr>PowerPoint Presentation</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Purposes</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421</cp:revision>
  <dcterms:created xsi:type="dcterms:W3CDTF">2021-01-18T02:02:41Z</dcterms:created>
  <dcterms:modified xsi:type="dcterms:W3CDTF">2025-11-11T21:01:37Z</dcterms:modified>
</cp:coreProperties>
</file>